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4"/>
  </p:notesMasterIdLst>
  <p:handoutMasterIdLst>
    <p:handoutMasterId r:id="rId25"/>
  </p:handoutMasterIdLst>
  <p:sldIdLst>
    <p:sldId id="256" r:id="rId2"/>
    <p:sldId id="258" r:id="rId3"/>
    <p:sldId id="261" r:id="rId4"/>
    <p:sldId id="257" r:id="rId5"/>
    <p:sldId id="268" r:id="rId6"/>
    <p:sldId id="269" r:id="rId7"/>
    <p:sldId id="270" r:id="rId8"/>
    <p:sldId id="271" r:id="rId9"/>
    <p:sldId id="262" r:id="rId10"/>
    <p:sldId id="267" r:id="rId11"/>
    <p:sldId id="260" r:id="rId12"/>
    <p:sldId id="259" r:id="rId13"/>
    <p:sldId id="272" r:id="rId14"/>
    <p:sldId id="273" r:id="rId15"/>
    <p:sldId id="274" r:id="rId16"/>
    <p:sldId id="263" r:id="rId17"/>
    <p:sldId id="275" r:id="rId18"/>
    <p:sldId id="276" r:id="rId19"/>
    <p:sldId id="277" r:id="rId20"/>
    <p:sldId id="278" r:id="rId21"/>
    <p:sldId id="279" r:id="rId22"/>
    <p:sldId id="266" r:id="rId2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A8510-8176-7780-6F88-3D03D5826C05}" v="2" dt="2025-07-30T09:34:07.300"/>
    <p1510:client id="{3EE0605D-EA13-019E-6ADF-3C2EE1029DA4}" v="2115" dt="2025-07-31T17:24:21.046"/>
    <p1510:client id="{7A39B7EB-E042-7ECD-B40E-8F1CDFC5F964}" v="127" dt="2025-07-31T17:32:58.366"/>
    <p1510:client id="{90528759-E681-0D96-F5D4-4AB4D55BE607}" v="203" dt="2025-07-31T09:20:17.991"/>
    <p1510:client id="{95B6219F-AA38-ABC7-2BAA-F3C0191323EE}" v="803" dt="2025-07-30T13:53:04.505"/>
    <p1510:client id="{B0BAF061-49C6-8EB8-833C-92A37E0F326A}" v="32" dt="2025-07-30T14:51:57.015"/>
    <p1510:client id="{C1524728-FA78-EE4F-20A6-BE858BF74B55}" v="123" dt="2025-07-31T20:36:51.809"/>
    <p1510:client id="{CA86E3D8-0C42-D50E-8401-85BA4635E406}" v="91" dt="2025-07-30T20:31:57.191"/>
    <p1510:client id="{D9F3BFF6-341E-EAF1-9CF9-B9E96880EF53}" v="9" dt="2025-07-31T19:37:02.611"/>
    <p1510:client id="{E2C19341-49C3-41FB-23E8-288300BBCC23}" v="717" dt="2025-07-30T09:52:31.39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331"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5536551-0022-49BE-BB99-8BC467C8DC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C2985FBB-3148-40DE-8B21-5FA6D8DD0E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F1626D-4C56-479D-834D-8B74CEBCB776}" type="datetimeFigureOut">
              <a:rPr lang="es-ES" smtClean="0"/>
              <a:t>31/07/2025</a:t>
            </a:fld>
            <a:endParaRPr lang="es-ES"/>
          </a:p>
        </p:txBody>
      </p:sp>
      <p:sp>
        <p:nvSpPr>
          <p:cNvPr id="4" name="Marcador de pie de página 3">
            <a:extLst>
              <a:ext uri="{FF2B5EF4-FFF2-40B4-BE49-F238E27FC236}">
                <a16:creationId xmlns:a16="http://schemas.microsoft.com/office/drawing/2014/main" id="{6561A910-D383-49D0-9F4E-D6A69571A4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23D11973-B9F9-41A1-ABB8-D7C0F9E5E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D745FC-7A6F-457C-9A26-245B2626045F}" type="slidenum">
              <a:rPr lang="es-ES" smtClean="0"/>
              <a:t>‹#›</a:t>
            </a:fld>
            <a:endParaRPr lang="es-ES"/>
          </a:p>
        </p:txBody>
      </p:sp>
    </p:spTree>
    <p:extLst>
      <p:ext uri="{BB962C8B-B14F-4D97-AF65-F5344CB8AC3E}">
        <p14:creationId xmlns:p14="http://schemas.microsoft.com/office/powerpoint/2010/main" val="778754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0508A-6894-4935-AB96-3E95D22BDF41}" type="datetimeFigureOut">
              <a:rPr lang="es-ES" noProof="0" smtClean="0"/>
              <a:t>31/07/2025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7063A-F265-4858-8964-182D4D6F89C5}" type="slidenum">
              <a:rPr lang="es-ES" noProof="0" smtClean="0"/>
              <a:t>‹#›</a:t>
            </a:fld>
            <a:endParaRPr lang="es-ES" noProof="0"/>
          </a:p>
        </p:txBody>
      </p:sp>
    </p:spTree>
    <p:extLst>
      <p:ext uri="{BB962C8B-B14F-4D97-AF65-F5344CB8AC3E}">
        <p14:creationId xmlns:p14="http://schemas.microsoft.com/office/powerpoint/2010/main" val="2246088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13C7063A-F265-4858-8964-182D4D6F89C5}" type="slidenum">
              <a:rPr lang="es-ES" smtClean="0"/>
              <a:t>1</a:t>
            </a:fld>
            <a:endParaRPr lang="es-ES"/>
          </a:p>
        </p:txBody>
      </p:sp>
    </p:spTree>
    <p:extLst>
      <p:ext uri="{BB962C8B-B14F-4D97-AF65-F5344CB8AC3E}">
        <p14:creationId xmlns:p14="http://schemas.microsoft.com/office/powerpoint/2010/main" val="267672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7/31/2025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91428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875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7/31/2025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16741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408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7/31/2025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9468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782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7159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2014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292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7/31/2025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14516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467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7/31/2025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9405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normAutofit fontScale="90000"/>
          </a:bodyPr>
          <a:lstStyle/>
          <a:p>
            <a:r>
              <a:rPr lang="es-ES" err="1">
                <a:ea typeface="+mj-lt"/>
                <a:cs typeface="+mj-lt"/>
              </a:rPr>
              <a:t>Physical</a:t>
            </a:r>
            <a:r>
              <a:rPr lang="es-ES">
                <a:ea typeface="+mj-lt"/>
                <a:cs typeface="+mj-lt"/>
              </a:rPr>
              <a:t> Inputs </a:t>
            </a:r>
            <a:r>
              <a:rPr lang="es-ES" err="1">
                <a:ea typeface="+mj-lt"/>
                <a:cs typeface="+mj-lt"/>
              </a:rPr>
              <a:t>for</a:t>
            </a:r>
            <a:r>
              <a:rPr lang="es-ES">
                <a:ea typeface="+mj-lt"/>
                <a:cs typeface="+mj-lt"/>
              </a:rPr>
              <a:t> </a:t>
            </a:r>
            <a:r>
              <a:rPr lang="es-ES" err="1">
                <a:ea typeface="+mj-lt"/>
                <a:cs typeface="+mj-lt"/>
              </a:rPr>
              <a:t>Simulations</a:t>
            </a:r>
            <a:r>
              <a:rPr lang="es-ES">
                <a:ea typeface="+mj-lt"/>
                <a:cs typeface="+mj-lt"/>
              </a:rPr>
              <a:t> </a:t>
            </a:r>
            <a:r>
              <a:rPr lang="es-ES" err="1">
                <a:ea typeface="+mj-lt"/>
                <a:cs typeface="+mj-lt"/>
              </a:rPr>
              <a:t>of</a:t>
            </a:r>
            <a:r>
              <a:rPr lang="es-ES">
                <a:ea typeface="+mj-lt"/>
                <a:cs typeface="+mj-lt"/>
              </a:rPr>
              <a:t> </a:t>
            </a:r>
            <a:r>
              <a:rPr lang="es-ES" err="1">
                <a:ea typeface="+mj-lt"/>
                <a:cs typeface="+mj-lt"/>
              </a:rPr>
              <a:t>Gravitational</a:t>
            </a:r>
            <a:r>
              <a:rPr lang="es-ES">
                <a:ea typeface="+mj-lt"/>
                <a:cs typeface="+mj-lt"/>
              </a:rPr>
              <a:t> Wave </a:t>
            </a:r>
            <a:r>
              <a:rPr lang="es-ES" err="1">
                <a:ea typeface="+mj-lt"/>
                <a:cs typeface="+mj-lt"/>
              </a:rPr>
              <a:t>Emissions</a:t>
            </a:r>
            <a:r>
              <a:rPr lang="es-ES">
                <a:ea typeface="+mj-lt"/>
                <a:cs typeface="+mj-lt"/>
              </a:rPr>
              <a:t> </a:t>
            </a:r>
            <a:r>
              <a:rPr lang="es-ES" err="1">
                <a:ea typeface="+mj-lt"/>
                <a:cs typeface="+mj-lt"/>
              </a:rPr>
              <a:t>from</a:t>
            </a:r>
            <a:r>
              <a:rPr lang="es-ES">
                <a:ea typeface="+mj-lt"/>
                <a:cs typeface="+mj-lt"/>
              </a:rPr>
              <a:t> Compact </a:t>
            </a:r>
            <a:r>
              <a:rPr lang="es-ES" err="1">
                <a:ea typeface="+mj-lt"/>
                <a:cs typeface="+mj-lt"/>
              </a:rPr>
              <a:t>Stars</a:t>
            </a:r>
            <a:endParaRPr lang="es-ES" err="1"/>
          </a:p>
          <a:p>
            <a:r>
              <a:rPr lang="es-ES" err="1">
                <a:ea typeface="+mj-lt"/>
                <a:cs typeface="+mj-lt"/>
              </a:rPr>
              <a:t>within</a:t>
            </a:r>
            <a:r>
              <a:rPr lang="es-ES">
                <a:ea typeface="+mj-lt"/>
                <a:cs typeface="+mj-lt"/>
              </a:rPr>
              <a:t> </a:t>
            </a:r>
            <a:r>
              <a:rPr lang="es-ES" err="1">
                <a:ea typeface="+mj-lt"/>
                <a:cs typeface="+mj-lt"/>
              </a:rPr>
              <a:t>the</a:t>
            </a:r>
            <a:r>
              <a:rPr lang="es-ES">
                <a:ea typeface="+mj-lt"/>
                <a:cs typeface="+mj-lt"/>
              </a:rPr>
              <a:t> Einstein </a:t>
            </a:r>
            <a:r>
              <a:rPr lang="es-ES" err="1">
                <a:ea typeface="+mj-lt"/>
                <a:cs typeface="+mj-lt"/>
              </a:rPr>
              <a:t>Telescope</a:t>
            </a:r>
            <a:r>
              <a:rPr lang="es-ES">
                <a:ea typeface="+mj-lt"/>
                <a:cs typeface="+mj-lt"/>
              </a:rPr>
              <a:t> </a:t>
            </a:r>
            <a:r>
              <a:rPr lang="es-ES" err="1">
                <a:ea typeface="+mj-lt"/>
                <a:cs typeface="+mj-lt"/>
              </a:rPr>
              <a:t>Detection</a:t>
            </a:r>
            <a:r>
              <a:rPr lang="es-ES">
                <a:ea typeface="+mj-lt"/>
                <a:cs typeface="+mj-lt"/>
              </a:rPr>
              <a:t> </a:t>
            </a:r>
            <a:r>
              <a:rPr lang="es-ES" err="1">
                <a:ea typeface="+mj-lt"/>
                <a:cs typeface="+mj-lt"/>
              </a:rPr>
              <a:t>Range</a:t>
            </a:r>
            <a:endParaRPr lang="es-ES" err="1"/>
          </a:p>
        </p:txBody>
      </p:sp>
      <p:sp>
        <p:nvSpPr>
          <p:cNvPr id="3" name="Subtítulo 2"/>
          <p:cNvSpPr>
            <a:spLocks noGrp="1"/>
          </p:cNvSpPr>
          <p:nvPr>
            <p:ph type="subTitle" idx="1"/>
          </p:nvPr>
        </p:nvSpPr>
        <p:spPr/>
        <p:txBody>
          <a:bodyPr rtlCol="0"/>
          <a:lstStyle/>
          <a:p>
            <a:r>
              <a:rPr lang="es-ES"/>
              <a:t>Yaiza cano and </a:t>
            </a:r>
            <a:r>
              <a:rPr lang="es-ES" err="1"/>
              <a:t>caden</a:t>
            </a:r>
            <a:r>
              <a:rPr lang="es-ES"/>
              <a:t> phIllips</a:t>
            </a:r>
          </a:p>
        </p:txBody>
      </p:sp>
      <p:pic>
        <p:nvPicPr>
          <p:cNvPr id="4" name="Imagen 3" descr="Plik:IFJ PAN.png – Wikipedia, wolna encyklopedia">
            <a:extLst>
              <a:ext uri="{FF2B5EF4-FFF2-40B4-BE49-F238E27FC236}">
                <a16:creationId xmlns:a16="http://schemas.microsoft.com/office/drawing/2014/main" id="{4644D80F-E43D-C0A9-4800-DA83359C67CB}"/>
              </a:ext>
            </a:extLst>
          </p:cNvPr>
          <p:cNvPicPr>
            <a:picLocks noChangeAspect="1"/>
          </p:cNvPicPr>
          <p:nvPr/>
        </p:nvPicPr>
        <p:blipFill>
          <a:blip r:embed="rId3"/>
          <a:stretch>
            <a:fillRect/>
          </a:stretch>
        </p:blipFill>
        <p:spPr>
          <a:xfrm>
            <a:off x="9246358" y="4337429"/>
            <a:ext cx="2433851" cy="2050009"/>
          </a:xfrm>
          <a:prstGeom prst="rect">
            <a:avLst/>
          </a:prstGeom>
        </p:spPr>
      </p:pic>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3A92-25DF-F91C-73AE-C050BA5C91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D62B138-F973-1984-4E9B-C33C21FDAA12}"/>
              </a:ext>
            </a:extLst>
          </p:cNvPr>
          <p:cNvSpPr>
            <a:spLocks noGrp="1"/>
          </p:cNvSpPr>
          <p:nvPr>
            <p:ph type="title"/>
          </p:nvPr>
        </p:nvSpPr>
        <p:spPr/>
        <p:txBody>
          <a:bodyPr/>
          <a:lstStyle/>
          <a:p>
            <a:r>
              <a:rPr lang="es-ES"/>
              <a:t>Maxwell </a:t>
            </a:r>
            <a:r>
              <a:rPr lang="es-ES" err="1"/>
              <a:t>construction</a:t>
            </a:r>
            <a:r>
              <a:rPr lang="es-ES"/>
              <a:t> </a:t>
            </a:r>
            <a:r>
              <a:rPr lang="es-ES" err="1"/>
              <a:t>of</a:t>
            </a:r>
            <a:r>
              <a:rPr lang="es-ES"/>
              <a:t> </a:t>
            </a:r>
            <a:r>
              <a:rPr lang="es-ES" err="1"/>
              <a:t>an</a:t>
            </a:r>
            <a:r>
              <a:rPr lang="es-ES"/>
              <a:t> </a:t>
            </a:r>
            <a:r>
              <a:rPr lang="es-ES" err="1"/>
              <a:t>Hybrid</a:t>
            </a:r>
            <a:r>
              <a:rPr lang="es-ES"/>
              <a:t> </a:t>
            </a:r>
            <a:r>
              <a:rPr lang="es-ES" err="1"/>
              <a:t>eos</a:t>
            </a:r>
          </a:p>
        </p:txBody>
      </p:sp>
      <p:sp>
        <p:nvSpPr>
          <p:cNvPr id="3" name="CuadroTexto 2">
            <a:extLst>
              <a:ext uri="{FF2B5EF4-FFF2-40B4-BE49-F238E27FC236}">
                <a16:creationId xmlns:a16="http://schemas.microsoft.com/office/drawing/2014/main" id="{201DA6CD-F436-E26E-D3ED-D8A1A700AE75}"/>
              </a:ext>
            </a:extLst>
          </p:cNvPr>
          <p:cNvSpPr txBox="1"/>
          <p:nvPr/>
        </p:nvSpPr>
        <p:spPr>
          <a:xfrm>
            <a:off x="574716" y="2023802"/>
            <a:ext cx="62182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solidFill>
                  <a:schemeClr val="accent2"/>
                </a:solidFill>
              </a:rPr>
              <a:t>Maxwell </a:t>
            </a:r>
            <a:r>
              <a:rPr lang="es-ES" sz="2400" err="1">
                <a:solidFill>
                  <a:schemeClr val="accent2"/>
                </a:solidFill>
              </a:rPr>
              <a:t>Construction</a:t>
            </a:r>
            <a:r>
              <a:rPr lang="es-ES" sz="2400">
                <a:solidFill>
                  <a:schemeClr val="accent2"/>
                </a:solidFill>
              </a:rPr>
              <a:t> </a:t>
            </a:r>
            <a:r>
              <a:rPr lang="es-ES" sz="2400" err="1">
                <a:solidFill>
                  <a:schemeClr val="accent2"/>
                </a:solidFill>
              </a:rPr>
              <a:t>for</a:t>
            </a:r>
            <a:r>
              <a:rPr lang="es-ES" sz="2400">
                <a:solidFill>
                  <a:schemeClr val="accent2"/>
                </a:solidFill>
              </a:rPr>
              <a:t> </a:t>
            </a:r>
            <a:r>
              <a:rPr lang="es-ES" sz="2400" err="1">
                <a:solidFill>
                  <a:schemeClr val="accent2"/>
                </a:solidFill>
              </a:rPr>
              <a:t>phase</a:t>
            </a:r>
            <a:r>
              <a:rPr lang="es-ES" sz="2400">
                <a:solidFill>
                  <a:schemeClr val="accent2"/>
                </a:solidFill>
              </a:rPr>
              <a:t> </a:t>
            </a:r>
            <a:r>
              <a:rPr lang="es-ES" sz="2400" err="1">
                <a:solidFill>
                  <a:schemeClr val="accent2"/>
                </a:solidFill>
              </a:rPr>
              <a:t>transitions</a:t>
            </a:r>
            <a:endParaRPr lang="es-ES" sz="2400">
              <a:solidFill>
                <a:schemeClr val="accent2"/>
              </a:solidFill>
            </a:endParaRPr>
          </a:p>
        </p:txBody>
      </p:sp>
      <p:pic>
        <p:nvPicPr>
          <p:cNvPr id="10" name="Imagen 9" descr="Gráfico, Gráfico de líneas&#10;&#10;El contenido generado por IA puede ser incorrecto.">
            <a:extLst>
              <a:ext uri="{FF2B5EF4-FFF2-40B4-BE49-F238E27FC236}">
                <a16:creationId xmlns:a16="http://schemas.microsoft.com/office/drawing/2014/main" id="{1777C33E-0C78-13AD-987A-9A611D2B805A}"/>
              </a:ext>
            </a:extLst>
          </p:cNvPr>
          <p:cNvPicPr>
            <a:picLocks noChangeAspect="1"/>
          </p:cNvPicPr>
          <p:nvPr/>
        </p:nvPicPr>
        <p:blipFill>
          <a:blip r:embed="rId2"/>
          <a:stretch>
            <a:fillRect/>
          </a:stretch>
        </p:blipFill>
        <p:spPr>
          <a:xfrm>
            <a:off x="771436" y="2712828"/>
            <a:ext cx="4826300" cy="3445175"/>
          </a:xfrm>
          <a:prstGeom prst="rect">
            <a:avLst/>
          </a:prstGeom>
        </p:spPr>
      </p:pic>
      <p:sp>
        <p:nvSpPr>
          <p:cNvPr id="11" name="CuadroTexto 10">
            <a:extLst>
              <a:ext uri="{FF2B5EF4-FFF2-40B4-BE49-F238E27FC236}">
                <a16:creationId xmlns:a16="http://schemas.microsoft.com/office/drawing/2014/main" id="{39B6717E-F9F2-BA16-B22C-BDE3F0A3E06F}"/>
              </a:ext>
            </a:extLst>
          </p:cNvPr>
          <p:cNvSpPr txBox="1"/>
          <p:nvPr/>
        </p:nvSpPr>
        <p:spPr>
          <a:xfrm>
            <a:off x="6349532" y="3785453"/>
            <a:ext cx="50366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t>How</a:t>
            </a:r>
            <a:r>
              <a:rPr lang="es-ES"/>
              <a:t> can </a:t>
            </a:r>
            <a:r>
              <a:rPr lang="es-ES" err="1"/>
              <a:t>we</a:t>
            </a:r>
            <a:r>
              <a:rPr lang="es-ES"/>
              <a:t> </a:t>
            </a:r>
            <a:r>
              <a:rPr lang="es-ES" err="1"/>
              <a:t>identify</a:t>
            </a:r>
            <a:r>
              <a:rPr lang="es-ES"/>
              <a:t> </a:t>
            </a:r>
            <a:r>
              <a:rPr lang="es-ES" err="1"/>
              <a:t>the</a:t>
            </a:r>
            <a:r>
              <a:rPr lang="es-ES"/>
              <a:t> "</a:t>
            </a:r>
            <a:r>
              <a:rPr lang="es-ES" err="1"/>
              <a:t>correct</a:t>
            </a:r>
            <a:r>
              <a:rPr lang="es-ES"/>
              <a:t>" </a:t>
            </a:r>
            <a:r>
              <a:rPr lang="es-ES" err="1"/>
              <a:t>EoS</a:t>
            </a:r>
            <a:r>
              <a:rPr lang="es-ES"/>
              <a:t>?</a:t>
            </a:r>
          </a:p>
          <a:p>
            <a:pPr marL="342900" indent="-342900">
              <a:buAutoNum type="arabicPeriod"/>
            </a:pPr>
            <a:r>
              <a:rPr lang="es-ES" err="1"/>
              <a:t>Mass-Radius</a:t>
            </a:r>
            <a:r>
              <a:rPr lang="es-ES"/>
              <a:t> curve (TOV </a:t>
            </a:r>
            <a:r>
              <a:rPr lang="es-ES" err="1"/>
              <a:t>equations</a:t>
            </a:r>
            <a:r>
              <a:rPr lang="es-ES"/>
              <a:t>)</a:t>
            </a:r>
          </a:p>
          <a:p>
            <a:pPr marL="342900" indent="-342900">
              <a:buAutoNum type="arabicPeriod"/>
            </a:pPr>
            <a:r>
              <a:rPr lang="es-ES" err="1"/>
              <a:t>Tidal</a:t>
            </a:r>
            <a:r>
              <a:rPr lang="es-ES"/>
              <a:t> </a:t>
            </a:r>
            <a:r>
              <a:rPr lang="es-ES" err="1"/>
              <a:t>deformability</a:t>
            </a:r>
          </a:p>
        </p:txBody>
      </p:sp>
      <p:sp>
        <p:nvSpPr>
          <p:cNvPr id="4" name="CuadroTexto 3">
            <a:extLst>
              <a:ext uri="{FF2B5EF4-FFF2-40B4-BE49-F238E27FC236}">
                <a16:creationId xmlns:a16="http://schemas.microsoft.com/office/drawing/2014/main" id="{B2A6EB75-2DA5-0DCE-747B-080FAAEF9BD0}"/>
              </a:ext>
            </a:extLst>
          </p:cNvPr>
          <p:cNvSpPr txBox="1"/>
          <p:nvPr/>
        </p:nvSpPr>
        <p:spPr>
          <a:xfrm>
            <a:off x="6355772" y="3117273"/>
            <a:ext cx="47971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Quark </a:t>
            </a:r>
            <a:r>
              <a:rPr lang="es-ES" err="1"/>
              <a:t>model</a:t>
            </a:r>
            <a:r>
              <a:rPr lang="es-ES"/>
              <a:t> has </a:t>
            </a:r>
            <a:r>
              <a:rPr lang="es-ES" err="1"/>
              <a:t>multiple</a:t>
            </a:r>
            <a:r>
              <a:rPr lang="es-ES"/>
              <a:t> variables</a:t>
            </a:r>
          </a:p>
        </p:txBody>
      </p:sp>
    </p:spTree>
    <p:extLst>
      <p:ext uri="{BB962C8B-B14F-4D97-AF65-F5344CB8AC3E}">
        <p14:creationId xmlns:p14="http://schemas.microsoft.com/office/powerpoint/2010/main" val="212978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CC81F-A146-C9F0-EE99-D4E13F8BBE8E}"/>
              </a:ext>
            </a:extLst>
          </p:cNvPr>
          <p:cNvSpPr>
            <a:spLocks noGrp="1"/>
          </p:cNvSpPr>
          <p:nvPr>
            <p:ph type="title"/>
          </p:nvPr>
        </p:nvSpPr>
        <p:spPr/>
        <p:txBody>
          <a:bodyPr/>
          <a:lstStyle/>
          <a:p>
            <a:r>
              <a:rPr lang="es-ES" err="1"/>
              <a:t>Structure</a:t>
            </a:r>
            <a:r>
              <a:rPr lang="es-ES"/>
              <a:t> </a:t>
            </a:r>
            <a:r>
              <a:rPr lang="es-ES" err="1"/>
              <a:t>equations</a:t>
            </a:r>
            <a:r>
              <a:rPr lang="es-ES"/>
              <a:t>: </a:t>
            </a:r>
            <a:r>
              <a:rPr lang="es-ES" err="1"/>
              <a:t>Hydrostatic</a:t>
            </a:r>
            <a:r>
              <a:rPr lang="es-ES"/>
              <a:t> </a:t>
            </a:r>
            <a:r>
              <a:rPr lang="es-ES" err="1"/>
              <a:t>equilibrium</a:t>
            </a:r>
          </a:p>
        </p:txBody>
      </p:sp>
      <p:sp>
        <p:nvSpPr>
          <p:cNvPr id="3" name="Marcador de texto 2">
            <a:extLst>
              <a:ext uri="{FF2B5EF4-FFF2-40B4-BE49-F238E27FC236}">
                <a16:creationId xmlns:a16="http://schemas.microsoft.com/office/drawing/2014/main" id="{CE99ED63-3C1E-216F-3E2E-DC76F72C12F9}"/>
              </a:ext>
            </a:extLst>
          </p:cNvPr>
          <p:cNvSpPr>
            <a:spLocks noGrp="1"/>
          </p:cNvSpPr>
          <p:nvPr>
            <p:ph type="body" idx="1"/>
          </p:nvPr>
        </p:nvSpPr>
        <p:spPr/>
        <p:txBody>
          <a:bodyPr/>
          <a:lstStyle/>
          <a:p>
            <a:r>
              <a:rPr lang="es-ES" err="1"/>
              <a:t>Classical</a:t>
            </a:r>
            <a:r>
              <a:rPr lang="es-ES"/>
              <a:t> </a:t>
            </a:r>
            <a:r>
              <a:rPr lang="es-ES" err="1"/>
              <a:t>Newtonian</a:t>
            </a:r>
            <a:r>
              <a:rPr lang="es-ES"/>
              <a:t> </a:t>
            </a:r>
            <a:r>
              <a:rPr lang="es-ES" err="1"/>
              <a:t>Mechanics</a:t>
            </a:r>
          </a:p>
        </p:txBody>
      </p:sp>
      <p:pic>
        <p:nvPicPr>
          <p:cNvPr id="7" name="Marcador de contenido 6" descr="Texto, Carta&#10;&#10;El contenido generado por IA puede ser incorrecto.">
            <a:extLst>
              <a:ext uri="{FF2B5EF4-FFF2-40B4-BE49-F238E27FC236}">
                <a16:creationId xmlns:a16="http://schemas.microsoft.com/office/drawing/2014/main" id="{DF32D353-5CED-B325-FC1F-D5CE82F68B14}"/>
              </a:ext>
            </a:extLst>
          </p:cNvPr>
          <p:cNvPicPr>
            <a:picLocks noGrp="1" noChangeAspect="1"/>
          </p:cNvPicPr>
          <p:nvPr>
            <p:ph sz="half" idx="2"/>
          </p:nvPr>
        </p:nvPicPr>
        <p:blipFill>
          <a:blip r:embed="rId2"/>
          <a:stretch>
            <a:fillRect/>
          </a:stretch>
        </p:blipFill>
        <p:spPr>
          <a:xfrm>
            <a:off x="750988" y="2951509"/>
            <a:ext cx="4177779" cy="1451070"/>
          </a:xfrm>
          <a:prstGeom prst="rect">
            <a:avLst/>
          </a:prstGeom>
        </p:spPr>
      </p:pic>
      <p:sp>
        <p:nvSpPr>
          <p:cNvPr id="5" name="Marcador de texto 4">
            <a:extLst>
              <a:ext uri="{FF2B5EF4-FFF2-40B4-BE49-F238E27FC236}">
                <a16:creationId xmlns:a16="http://schemas.microsoft.com/office/drawing/2014/main" id="{CFA04DD1-E58E-7F4B-73CD-984EF6825C16}"/>
              </a:ext>
            </a:extLst>
          </p:cNvPr>
          <p:cNvSpPr>
            <a:spLocks noGrp="1"/>
          </p:cNvSpPr>
          <p:nvPr>
            <p:ph type="body" sz="quarter" idx="3"/>
          </p:nvPr>
        </p:nvSpPr>
        <p:spPr/>
        <p:txBody>
          <a:bodyPr/>
          <a:lstStyle/>
          <a:p>
            <a:endParaRPr lang="es-ES"/>
          </a:p>
          <a:p>
            <a:r>
              <a:rPr lang="es-ES"/>
              <a:t>Tolman–Oppenheimer–</a:t>
            </a:r>
            <a:r>
              <a:rPr lang="es-ES" err="1"/>
              <a:t>Volkoff</a:t>
            </a:r>
            <a:r>
              <a:rPr lang="es-ES"/>
              <a:t> </a:t>
            </a:r>
            <a:r>
              <a:rPr lang="es-ES" err="1"/>
              <a:t>equation</a:t>
            </a:r>
          </a:p>
        </p:txBody>
      </p:sp>
      <p:pic>
        <p:nvPicPr>
          <p:cNvPr id="8" name="Marcador de contenido 7">
            <a:extLst>
              <a:ext uri="{FF2B5EF4-FFF2-40B4-BE49-F238E27FC236}">
                <a16:creationId xmlns:a16="http://schemas.microsoft.com/office/drawing/2014/main" id="{9237740F-89A3-B5EB-BA07-70013E7D2A10}"/>
              </a:ext>
            </a:extLst>
          </p:cNvPr>
          <p:cNvPicPr>
            <a:picLocks noGrp="1" noChangeAspect="1"/>
          </p:cNvPicPr>
          <p:nvPr>
            <p:ph sz="quarter" idx="4"/>
          </p:nvPr>
        </p:nvPicPr>
        <p:blipFill>
          <a:blip r:embed="rId3"/>
          <a:stretch>
            <a:fillRect/>
          </a:stretch>
        </p:blipFill>
        <p:spPr>
          <a:xfrm>
            <a:off x="6217709" y="2909668"/>
            <a:ext cx="5393100" cy="761379"/>
          </a:xfrm>
          <a:prstGeom prst="rect">
            <a:avLst/>
          </a:prstGeom>
        </p:spPr>
      </p:pic>
      <p:pic>
        <p:nvPicPr>
          <p:cNvPr id="9" name="Imagen 8" descr="How Do We Model the Sun?">
            <a:extLst>
              <a:ext uri="{FF2B5EF4-FFF2-40B4-BE49-F238E27FC236}">
                <a16:creationId xmlns:a16="http://schemas.microsoft.com/office/drawing/2014/main" id="{204C8636-A6E2-8A4D-47DB-7676476AA64C}"/>
              </a:ext>
            </a:extLst>
          </p:cNvPr>
          <p:cNvPicPr>
            <a:picLocks noChangeAspect="1"/>
          </p:cNvPicPr>
          <p:nvPr/>
        </p:nvPicPr>
        <p:blipFill>
          <a:blip r:embed="rId4"/>
          <a:stretch>
            <a:fillRect/>
          </a:stretch>
        </p:blipFill>
        <p:spPr>
          <a:xfrm>
            <a:off x="7379743" y="3823648"/>
            <a:ext cx="3380664" cy="2508912"/>
          </a:xfrm>
          <a:prstGeom prst="rect">
            <a:avLst/>
          </a:prstGeom>
        </p:spPr>
      </p:pic>
    </p:spTree>
    <p:extLst>
      <p:ext uri="{BB962C8B-B14F-4D97-AF65-F5344CB8AC3E}">
        <p14:creationId xmlns:p14="http://schemas.microsoft.com/office/powerpoint/2010/main" val="263804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44A7F-31EB-6B5C-6DE9-0F25205202D7}"/>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a:solidFill>
                  <a:srgbClr val="FFFFFF"/>
                </a:solidFill>
              </a:rPr>
              <a:t>Mass-Radius Relations for Different Hybrid EoS</a:t>
            </a:r>
          </a:p>
        </p:txBody>
      </p:sp>
      <p:grpSp>
        <p:nvGrpSpPr>
          <p:cNvPr id="25" name="Group 24">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0" name="Rectangle 1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E3EC2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E3EC2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3EC2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4" name="Rectangle 23">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B16DB1-6AFD-CC8A-1936-4955F24864DE}"/>
              </a:ext>
            </a:extLst>
          </p:cNvPr>
          <p:cNvSpPr txBox="1"/>
          <p:nvPr/>
        </p:nvSpPr>
        <p:spPr>
          <a:xfrm>
            <a:off x="6335805" y="2180496"/>
            <a:ext cx="5275001" cy="40456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20000"/>
              </a:spcBef>
              <a:spcAft>
                <a:spcPts val="600"/>
              </a:spcAft>
              <a:buClr>
                <a:srgbClr val="E3EC2C"/>
              </a:buClr>
              <a:buSzPct val="92000"/>
              <a:buFont typeface="Wingdings 2" panose="05020102010507070707" pitchFamily="18" charset="2"/>
              <a:buChar char=""/>
            </a:pPr>
            <a:r>
              <a:rPr lang="en-US">
                <a:solidFill>
                  <a:schemeClr val="tx2"/>
                </a:solidFill>
                <a:latin typeface="Aptos"/>
              </a:rPr>
              <a:t>Mass-Radius relationship between 62 different generated </a:t>
            </a:r>
            <a:r>
              <a:rPr lang="en-US" err="1">
                <a:solidFill>
                  <a:schemeClr val="tx2"/>
                </a:solidFill>
                <a:latin typeface="Aptos"/>
              </a:rPr>
              <a:t>EoS</a:t>
            </a:r>
            <a:r>
              <a:rPr lang="en-US">
                <a:solidFill>
                  <a:schemeClr val="tx2"/>
                </a:solidFill>
                <a:latin typeface="Aptos"/>
              </a:rPr>
              <a:t> files, modelling 400 stars each.</a:t>
            </a:r>
          </a:p>
          <a:p>
            <a:pPr>
              <a:lnSpc>
                <a:spcPct val="90000"/>
              </a:lnSpc>
              <a:spcBef>
                <a:spcPct val="20000"/>
              </a:spcBef>
              <a:spcAft>
                <a:spcPts val="600"/>
              </a:spcAft>
              <a:buClr>
                <a:srgbClr val="E3EC2C"/>
              </a:buClr>
              <a:buSzPct val="92000"/>
              <a:buFont typeface="Wingdings 2" panose="05020102010507070707" pitchFamily="18" charset="2"/>
              <a:buChar char=""/>
            </a:pPr>
            <a:endParaRPr lang="en-US">
              <a:solidFill>
                <a:schemeClr val="tx2"/>
              </a:solidFill>
              <a:latin typeface="Aptos"/>
            </a:endParaRPr>
          </a:p>
          <a:p>
            <a:pPr>
              <a:lnSpc>
                <a:spcPct val="90000"/>
              </a:lnSpc>
              <a:spcBef>
                <a:spcPct val="20000"/>
              </a:spcBef>
              <a:spcAft>
                <a:spcPts val="600"/>
              </a:spcAft>
              <a:buClr>
                <a:srgbClr val="E3EC2C"/>
              </a:buClr>
              <a:buSzPct val="92000"/>
              <a:buFont typeface="Wingdings 2" panose="05020102010507070707" pitchFamily="18" charset="2"/>
              <a:buChar char=""/>
            </a:pPr>
            <a:r>
              <a:rPr lang="en-US">
                <a:solidFill>
                  <a:schemeClr val="tx2"/>
                </a:solidFill>
                <a:latin typeface="Aptos"/>
              </a:rPr>
              <a:t>Predicted maximum mass ranges from 2.0M</a:t>
            </a:r>
            <a:r>
              <a:rPr lang="en-US" baseline="-25000">
                <a:solidFill>
                  <a:schemeClr val="tx2"/>
                </a:solidFill>
                <a:latin typeface="Aptos"/>
                <a:ea typeface="+mn-lt"/>
                <a:cs typeface="+mn-lt"/>
              </a:rPr>
              <a:t>☉</a:t>
            </a:r>
            <a:r>
              <a:rPr lang="en-US" baseline="-25000">
                <a:solidFill>
                  <a:schemeClr val="tx2"/>
                </a:solidFill>
                <a:latin typeface="Aptos"/>
              </a:rPr>
              <a:t> </a:t>
            </a:r>
            <a:r>
              <a:rPr lang="en-US">
                <a:solidFill>
                  <a:schemeClr val="tx2"/>
                </a:solidFill>
                <a:latin typeface="Aptos"/>
              </a:rPr>
              <a:t>to 2.4M</a:t>
            </a:r>
            <a:r>
              <a:rPr lang="en-US" baseline="-25000">
                <a:solidFill>
                  <a:schemeClr val="tx2"/>
                </a:solidFill>
                <a:latin typeface="Aptos"/>
                <a:ea typeface="+mn-lt"/>
                <a:cs typeface="+mn-lt"/>
              </a:rPr>
              <a:t>☉</a:t>
            </a:r>
            <a:r>
              <a:rPr lang="en-US">
                <a:solidFill>
                  <a:schemeClr val="tx2"/>
                </a:solidFill>
                <a:latin typeface="Aptos"/>
              </a:rPr>
              <a:t> in the stable branches. </a:t>
            </a:r>
          </a:p>
          <a:p>
            <a:pPr>
              <a:lnSpc>
                <a:spcPct val="90000"/>
              </a:lnSpc>
              <a:spcBef>
                <a:spcPct val="20000"/>
              </a:spcBef>
              <a:spcAft>
                <a:spcPts val="600"/>
              </a:spcAft>
              <a:buClr>
                <a:srgbClr val="E3EC2C"/>
              </a:buClr>
              <a:buSzPct val="92000"/>
              <a:buFont typeface="Wingdings 2" panose="05020102010507070707" pitchFamily="18" charset="2"/>
              <a:buChar char=""/>
            </a:pPr>
            <a:endParaRPr lang="en-US">
              <a:solidFill>
                <a:schemeClr val="tx2"/>
              </a:solidFill>
              <a:latin typeface="Aptos"/>
            </a:endParaRPr>
          </a:p>
          <a:p>
            <a:pPr>
              <a:lnSpc>
                <a:spcPct val="90000"/>
              </a:lnSpc>
              <a:spcBef>
                <a:spcPct val="20000"/>
              </a:spcBef>
              <a:spcAft>
                <a:spcPts val="600"/>
              </a:spcAft>
              <a:buClr>
                <a:srgbClr val="E3EC2C"/>
              </a:buClr>
              <a:buSzPct val="92000"/>
              <a:buFont typeface="Wingdings 2" panose="05020102010507070707" pitchFamily="18" charset="2"/>
              <a:buChar char=""/>
            </a:pPr>
            <a:r>
              <a:rPr lang="en-US">
                <a:solidFill>
                  <a:schemeClr val="tx2"/>
                </a:solidFill>
                <a:latin typeface="Aptos"/>
              </a:rPr>
              <a:t>Radius of stars in the stable branch range from 11km to 13km.</a:t>
            </a:r>
          </a:p>
          <a:p>
            <a:pPr>
              <a:lnSpc>
                <a:spcPct val="90000"/>
              </a:lnSpc>
              <a:spcBef>
                <a:spcPct val="20000"/>
              </a:spcBef>
              <a:spcAft>
                <a:spcPts val="600"/>
              </a:spcAft>
              <a:buClr>
                <a:srgbClr val="E3EC2C"/>
              </a:buClr>
              <a:buSzPct val="92000"/>
              <a:buFont typeface="Wingdings 2" panose="05020102010507070707" pitchFamily="18" charset="2"/>
              <a:buChar char=""/>
            </a:pPr>
            <a:endParaRPr lang="en-US">
              <a:solidFill>
                <a:schemeClr val="tx2"/>
              </a:solidFill>
              <a:latin typeface="Aptos"/>
            </a:endParaRPr>
          </a:p>
          <a:p>
            <a:pPr>
              <a:lnSpc>
                <a:spcPct val="90000"/>
              </a:lnSpc>
              <a:spcBef>
                <a:spcPct val="20000"/>
              </a:spcBef>
              <a:spcAft>
                <a:spcPts val="600"/>
              </a:spcAft>
              <a:buClr>
                <a:srgbClr val="E3EC2C"/>
              </a:buClr>
              <a:buSzPct val="92000"/>
              <a:buFont typeface="Wingdings 2" panose="05020102010507070707" pitchFamily="18" charset="2"/>
              <a:buChar char=""/>
            </a:pPr>
            <a:r>
              <a:rPr lang="en-US">
                <a:solidFill>
                  <a:schemeClr val="tx2"/>
                </a:solidFill>
                <a:latin typeface="Aptos"/>
              </a:rPr>
              <a:t>From the large variation in mass and radius, we can determine a lot about the constraints of the underlying Equations of State (</a:t>
            </a:r>
            <a:r>
              <a:rPr lang="en-US" err="1">
                <a:solidFill>
                  <a:schemeClr val="tx2"/>
                </a:solidFill>
                <a:latin typeface="Aptos"/>
              </a:rPr>
              <a:t>EoS</a:t>
            </a:r>
            <a:r>
              <a:rPr lang="en-US">
                <a:solidFill>
                  <a:schemeClr val="tx2"/>
                </a:solidFill>
                <a:latin typeface="Aptos"/>
              </a:rPr>
              <a:t>).</a:t>
            </a:r>
          </a:p>
          <a:p>
            <a:pPr>
              <a:lnSpc>
                <a:spcPct val="90000"/>
              </a:lnSpc>
              <a:spcBef>
                <a:spcPct val="20000"/>
              </a:spcBef>
              <a:spcAft>
                <a:spcPts val="600"/>
              </a:spcAft>
              <a:buClr>
                <a:srgbClr val="E3EC2C"/>
              </a:buClr>
              <a:buSzPct val="92000"/>
              <a:buFont typeface="Wingdings 2" panose="05020102010507070707" pitchFamily="18" charset="2"/>
              <a:buChar char=""/>
            </a:pPr>
            <a:endParaRPr lang="en-US">
              <a:solidFill>
                <a:schemeClr val="tx2"/>
              </a:solidFill>
              <a:latin typeface="Aptos"/>
            </a:endParaRPr>
          </a:p>
        </p:txBody>
      </p:sp>
      <p:pic>
        <p:nvPicPr>
          <p:cNvPr id="10" name="Content Placeholder 9">
            <a:extLst>
              <a:ext uri="{FF2B5EF4-FFF2-40B4-BE49-F238E27FC236}">
                <a16:creationId xmlns:a16="http://schemas.microsoft.com/office/drawing/2014/main" id="{361BDC5E-076A-91FE-7D30-3B94169530FE}"/>
              </a:ext>
            </a:extLst>
          </p:cNvPr>
          <p:cNvPicPr>
            <a:picLocks noGrp="1" noChangeAspect="1"/>
          </p:cNvPicPr>
          <p:nvPr>
            <p:ph idx="1"/>
          </p:nvPr>
        </p:nvPicPr>
        <p:blipFill>
          <a:blip r:embed="rId2"/>
          <a:stretch>
            <a:fillRect/>
          </a:stretch>
        </p:blipFill>
        <p:spPr>
          <a:xfrm>
            <a:off x="849702" y="2353025"/>
            <a:ext cx="4597879" cy="3678303"/>
          </a:xfrm>
          <a:prstGeom prst="rect">
            <a:avLst/>
          </a:prstGeom>
        </p:spPr>
      </p:pic>
    </p:spTree>
    <p:extLst>
      <p:ext uri="{BB962C8B-B14F-4D97-AF65-F5344CB8AC3E}">
        <p14:creationId xmlns:p14="http://schemas.microsoft.com/office/powerpoint/2010/main" val="68348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6997-E6A0-EB07-63D4-33378597DD98}"/>
              </a:ext>
            </a:extLst>
          </p:cNvPr>
          <p:cNvSpPr>
            <a:spLocks noGrp="1"/>
          </p:cNvSpPr>
          <p:nvPr>
            <p:ph type="title"/>
          </p:nvPr>
        </p:nvSpPr>
        <p:spPr>
          <a:xfrm>
            <a:off x="581192" y="702156"/>
            <a:ext cx="11029616" cy="1013800"/>
          </a:xfrm>
        </p:spPr>
        <p:txBody>
          <a:bodyPr>
            <a:normAutofit/>
          </a:bodyPr>
          <a:lstStyle/>
          <a:p>
            <a:r>
              <a:rPr lang="en-US" dirty="0" err="1">
                <a:latin typeface="Aptos Display"/>
              </a:rPr>
              <a:t>EoS</a:t>
            </a:r>
            <a:r>
              <a:rPr lang="en-US" dirty="0">
                <a:latin typeface="Aptos Display"/>
              </a:rPr>
              <a:t> file: Mg=500_01_04 – Representative example of majority</a:t>
            </a:r>
            <a:endParaRPr lang="en-US" dirty="0"/>
          </a:p>
        </p:txBody>
      </p:sp>
      <p:sp>
        <p:nvSpPr>
          <p:cNvPr id="11" name="Rectangle 10">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D333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mass curve&#10;&#10;AI-generated content may be incorrect.">
            <a:extLst>
              <a:ext uri="{FF2B5EF4-FFF2-40B4-BE49-F238E27FC236}">
                <a16:creationId xmlns:a16="http://schemas.microsoft.com/office/drawing/2014/main" id="{81A86FAF-788F-9286-4A1A-12864AABD28B}"/>
              </a:ext>
            </a:extLst>
          </p:cNvPr>
          <p:cNvPicPr>
            <a:picLocks noChangeAspect="1"/>
          </p:cNvPicPr>
          <p:nvPr/>
        </p:nvPicPr>
        <p:blipFill>
          <a:blip r:embed="rId2"/>
          <a:stretch>
            <a:fillRect/>
          </a:stretch>
        </p:blipFill>
        <p:spPr>
          <a:xfrm>
            <a:off x="705675" y="2361056"/>
            <a:ext cx="4865625" cy="3649219"/>
          </a:xfrm>
          <a:prstGeom prst="rect">
            <a:avLst/>
          </a:prstGeom>
        </p:spPr>
      </p:pic>
      <p:sp>
        <p:nvSpPr>
          <p:cNvPr id="8" name="Content Placeholder 7">
            <a:extLst>
              <a:ext uri="{FF2B5EF4-FFF2-40B4-BE49-F238E27FC236}">
                <a16:creationId xmlns:a16="http://schemas.microsoft.com/office/drawing/2014/main" id="{779D3FE7-02BC-7F3D-E58C-C1C82884D2EB}"/>
              </a:ext>
            </a:extLst>
          </p:cNvPr>
          <p:cNvSpPr>
            <a:spLocks noGrp="1"/>
          </p:cNvSpPr>
          <p:nvPr>
            <p:ph idx="1"/>
          </p:nvPr>
        </p:nvSpPr>
        <p:spPr>
          <a:xfrm>
            <a:off x="6335805" y="2180496"/>
            <a:ext cx="5275001" cy="4045683"/>
          </a:xfrm>
        </p:spPr>
        <p:txBody>
          <a:bodyPr vert="horz" lIns="91440" tIns="45720" rIns="91440" bIns="45720" rtlCol="0" anchor="ctr">
            <a:noAutofit/>
          </a:bodyPr>
          <a:lstStyle/>
          <a:p>
            <a:pPr marL="305435" indent="-305435" algn="just">
              <a:buClr>
                <a:srgbClr val="FD3333"/>
              </a:buClr>
            </a:pPr>
            <a:r>
              <a:rPr lang="en-US" sz="1400" dirty="0">
                <a:solidFill>
                  <a:srgbClr val="000000"/>
                </a:solidFill>
                <a:latin typeface="Aptos"/>
              </a:rPr>
              <a:t>Rising Branch (Up to 1.5</a:t>
            </a:r>
            <a:r>
              <a:rPr lang="en-US" sz="1400" dirty="0">
                <a:latin typeface="Aptos"/>
              </a:rPr>
              <a:t>M</a:t>
            </a:r>
            <a:r>
              <a:rPr lang="en-US" sz="1400" baseline="-25000" dirty="0">
                <a:latin typeface="Aptos"/>
              </a:rPr>
              <a:t>☉</a:t>
            </a:r>
            <a:r>
              <a:rPr lang="en-US" sz="1400" dirty="0">
                <a:solidFill>
                  <a:srgbClr val="000000"/>
                </a:solidFill>
                <a:latin typeface="Aptos"/>
              </a:rPr>
              <a:t>) – Both mass and radius increase. The internal pressure generated by neutron degeneracy is strong enough to cause the star to expand when more mass is added.</a:t>
            </a:r>
            <a:endParaRPr lang="en-US" sz="1400" dirty="0">
              <a:latin typeface="Aptos"/>
            </a:endParaRPr>
          </a:p>
          <a:p>
            <a:pPr marL="305435" indent="-305435" algn="just">
              <a:buClr>
                <a:srgbClr val="FD3333"/>
              </a:buClr>
            </a:pPr>
            <a:r>
              <a:rPr lang="en-US" sz="1400" dirty="0">
                <a:solidFill>
                  <a:srgbClr val="000000"/>
                </a:solidFill>
                <a:latin typeface="Aptos"/>
              </a:rPr>
              <a:t>Plateau (1.5</a:t>
            </a:r>
            <a:r>
              <a:rPr lang="en-US" sz="1400" dirty="0">
                <a:latin typeface="Aptos"/>
              </a:rPr>
              <a:t>M</a:t>
            </a:r>
            <a:r>
              <a:rPr lang="en-US" sz="1400" baseline="-25000" dirty="0">
                <a:latin typeface="Aptos"/>
              </a:rPr>
              <a:t>☉</a:t>
            </a:r>
            <a:r>
              <a:rPr lang="en-US" sz="1400" dirty="0">
                <a:solidFill>
                  <a:srgbClr val="000000"/>
                </a:solidFill>
                <a:latin typeface="Aptos"/>
              </a:rPr>
              <a:t> to 2</a:t>
            </a:r>
            <a:r>
              <a:rPr lang="en-US" sz="1400" dirty="0">
                <a:latin typeface="Aptos"/>
              </a:rPr>
              <a:t>M</a:t>
            </a:r>
            <a:r>
              <a:rPr lang="en-US" sz="1400" baseline="-25000" dirty="0">
                <a:latin typeface="Aptos"/>
              </a:rPr>
              <a:t>☉</a:t>
            </a:r>
            <a:r>
              <a:rPr lang="en-US" sz="1400" dirty="0">
                <a:solidFill>
                  <a:srgbClr val="000000"/>
                </a:solidFill>
                <a:latin typeface="Aptos"/>
              </a:rPr>
              <a:t>) – The </a:t>
            </a:r>
            <a:r>
              <a:rPr lang="en-US" sz="1400" dirty="0" err="1">
                <a:solidFill>
                  <a:srgbClr val="000000"/>
                </a:solidFill>
                <a:latin typeface="Aptos"/>
              </a:rPr>
              <a:t>EoS</a:t>
            </a:r>
            <a:r>
              <a:rPr lang="en-US" sz="1400" dirty="0">
                <a:solidFill>
                  <a:srgbClr val="000000"/>
                </a:solidFill>
                <a:latin typeface="Aptos"/>
              </a:rPr>
              <a:t> reaches its maximum stellar radius. The internal pressure balances with the gravitational compression, forcing the star to become more compact.</a:t>
            </a:r>
            <a:endParaRPr lang="en-US" sz="1400" dirty="0">
              <a:latin typeface="Aptos"/>
            </a:endParaRPr>
          </a:p>
          <a:p>
            <a:pPr marL="305435" indent="-305435" algn="just">
              <a:buClr>
                <a:srgbClr val="FD3333"/>
              </a:buClr>
            </a:pPr>
            <a:r>
              <a:rPr lang="en-US" sz="1400" dirty="0">
                <a:solidFill>
                  <a:srgbClr val="000000"/>
                </a:solidFill>
                <a:latin typeface="Aptos"/>
              </a:rPr>
              <a:t>Turnover (2</a:t>
            </a:r>
            <a:r>
              <a:rPr lang="en-US" sz="1400" dirty="0">
                <a:latin typeface="Aptos"/>
              </a:rPr>
              <a:t>M</a:t>
            </a:r>
            <a:r>
              <a:rPr lang="en-US" sz="1400" baseline="-25000" dirty="0">
                <a:latin typeface="Aptos"/>
              </a:rPr>
              <a:t>☉</a:t>
            </a:r>
            <a:r>
              <a:rPr lang="en-US" sz="1400" dirty="0">
                <a:solidFill>
                  <a:srgbClr val="000000"/>
                </a:solidFill>
                <a:latin typeface="Aptos"/>
              </a:rPr>
              <a:t> to 2.3</a:t>
            </a:r>
            <a:r>
              <a:rPr lang="en-US" sz="1400" dirty="0">
                <a:latin typeface="Aptos"/>
              </a:rPr>
              <a:t>M</a:t>
            </a:r>
            <a:r>
              <a:rPr lang="en-US" sz="1400" baseline="-25000" dirty="0">
                <a:latin typeface="Aptos"/>
              </a:rPr>
              <a:t>☉</a:t>
            </a:r>
            <a:r>
              <a:rPr lang="en-US" sz="1400" dirty="0">
                <a:solidFill>
                  <a:srgbClr val="000000"/>
                </a:solidFill>
                <a:latin typeface="Aptos"/>
              </a:rPr>
              <a:t>) – The radius begins to decrease as general relativity takes over. The gravity becomes so intense that the star must become more compact in order  to support the additional mass, peaking at 2.355</a:t>
            </a:r>
            <a:r>
              <a:rPr lang="en-US" sz="1400" dirty="0">
                <a:latin typeface="Aptos"/>
              </a:rPr>
              <a:t>M</a:t>
            </a:r>
            <a:r>
              <a:rPr lang="en-US" sz="1400" baseline="-25000" dirty="0">
                <a:latin typeface="Aptos"/>
              </a:rPr>
              <a:t>☉</a:t>
            </a:r>
            <a:r>
              <a:rPr lang="en-US" sz="1400" dirty="0">
                <a:solidFill>
                  <a:srgbClr val="000000"/>
                </a:solidFill>
                <a:latin typeface="Aptos"/>
              </a:rPr>
              <a:t>.</a:t>
            </a:r>
            <a:endParaRPr lang="en-US" sz="1400" dirty="0">
              <a:latin typeface="Aptos"/>
            </a:endParaRPr>
          </a:p>
          <a:p>
            <a:pPr marL="305435" indent="-305435" algn="just">
              <a:buClr>
                <a:srgbClr val="FD3333"/>
              </a:buClr>
            </a:pPr>
            <a:r>
              <a:rPr lang="en-US" sz="1400" dirty="0">
                <a:solidFill>
                  <a:srgbClr val="000000"/>
                </a:solidFill>
                <a:latin typeface="Aptos"/>
              </a:rPr>
              <a:t>Unstable Branch – </a:t>
            </a:r>
            <a:r>
              <a:rPr lang="en-US" sz="1400" dirty="0">
                <a:solidFill>
                  <a:srgbClr val="000000"/>
                </a:solidFill>
                <a:latin typeface="Aptos"/>
                <a:ea typeface="+mn-lt"/>
                <a:cs typeface="+mn-lt"/>
              </a:rPr>
              <a:t>Stars that are perfectly balanced but incredibly unstable. If this balance is disturbed, even slightly, the star's internal pressure can no longer fight its own gravity, and it will immediately collapse into a black hole.</a:t>
            </a:r>
            <a:endParaRPr lang="en-US" sz="1400">
              <a:latin typeface="Aptos"/>
              <a:ea typeface="+mn-lt"/>
              <a:cs typeface="+mn-lt"/>
            </a:endParaRPr>
          </a:p>
          <a:p>
            <a:pPr marL="305435" indent="-305435">
              <a:buClr>
                <a:srgbClr val="FD3333"/>
              </a:buClr>
            </a:pPr>
            <a:endParaRPr lang="en-US" sz="1400" dirty="0">
              <a:latin typeface="Aptos"/>
            </a:endParaRPr>
          </a:p>
        </p:txBody>
      </p:sp>
    </p:spTree>
    <p:extLst>
      <p:ext uri="{BB962C8B-B14F-4D97-AF65-F5344CB8AC3E}">
        <p14:creationId xmlns:p14="http://schemas.microsoft.com/office/powerpoint/2010/main" val="260814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972E-0C54-3072-78E4-C9DAF9118963}"/>
              </a:ext>
            </a:extLst>
          </p:cNvPr>
          <p:cNvSpPr>
            <a:spLocks noGrp="1"/>
          </p:cNvSpPr>
          <p:nvPr>
            <p:ph type="title"/>
          </p:nvPr>
        </p:nvSpPr>
        <p:spPr>
          <a:xfrm>
            <a:off x="581192" y="702156"/>
            <a:ext cx="11029616" cy="1013800"/>
          </a:xfrm>
        </p:spPr>
        <p:txBody>
          <a:bodyPr>
            <a:normAutofit/>
          </a:bodyPr>
          <a:lstStyle/>
          <a:p>
            <a:r>
              <a:rPr lang="en-US" err="1">
                <a:latin typeface="Aptos Display"/>
              </a:rPr>
              <a:t>EoS</a:t>
            </a:r>
            <a:r>
              <a:rPr lang="en-US">
                <a:latin typeface="Aptos Display"/>
              </a:rPr>
              <a:t> file: Mg=500_01_07</a:t>
            </a:r>
            <a:endParaRPr lang="en-US"/>
          </a:p>
        </p:txBody>
      </p:sp>
      <p:sp>
        <p:nvSpPr>
          <p:cNvPr id="11" name="Rectangle 10">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D313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mass curve&#10;&#10;AI-generated content may be incorrect.">
            <a:extLst>
              <a:ext uri="{FF2B5EF4-FFF2-40B4-BE49-F238E27FC236}">
                <a16:creationId xmlns:a16="http://schemas.microsoft.com/office/drawing/2014/main" id="{21DA9BD5-24DB-0ABC-217C-FCE1185E919F}"/>
              </a:ext>
            </a:extLst>
          </p:cNvPr>
          <p:cNvPicPr>
            <a:picLocks noChangeAspect="1"/>
          </p:cNvPicPr>
          <p:nvPr/>
        </p:nvPicPr>
        <p:blipFill>
          <a:blip r:embed="rId2"/>
          <a:stretch>
            <a:fillRect/>
          </a:stretch>
        </p:blipFill>
        <p:spPr>
          <a:xfrm>
            <a:off x="705675" y="2361056"/>
            <a:ext cx="4865625" cy="3649219"/>
          </a:xfrm>
          <a:prstGeom prst="rect">
            <a:avLst/>
          </a:prstGeom>
        </p:spPr>
      </p:pic>
      <p:sp>
        <p:nvSpPr>
          <p:cNvPr id="8" name="Content Placeholder 7">
            <a:extLst>
              <a:ext uri="{FF2B5EF4-FFF2-40B4-BE49-F238E27FC236}">
                <a16:creationId xmlns:a16="http://schemas.microsoft.com/office/drawing/2014/main" id="{F8416E32-F694-8C93-C926-1FEFF02C2391}"/>
              </a:ext>
            </a:extLst>
          </p:cNvPr>
          <p:cNvSpPr>
            <a:spLocks noGrp="1"/>
          </p:cNvSpPr>
          <p:nvPr>
            <p:ph idx="1"/>
          </p:nvPr>
        </p:nvSpPr>
        <p:spPr>
          <a:xfrm>
            <a:off x="6335805" y="2180496"/>
            <a:ext cx="5275001" cy="4045683"/>
          </a:xfrm>
        </p:spPr>
        <p:txBody>
          <a:bodyPr>
            <a:normAutofit/>
          </a:bodyPr>
          <a:lstStyle/>
          <a:p>
            <a:pPr marL="305435" indent="-305435" algn="just">
              <a:buClr>
                <a:srgbClr val="FD3131"/>
              </a:buClr>
            </a:pPr>
            <a:r>
              <a:rPr lang="en-US" sz="2100" dirty="0">
                <a:solidFill>
                  <a:srgbClr val="000000"/>
                </a:solidFill>
                <a:latin typeface="Aptos"/>
              </a:rPr>
              <a:t>Phase Transition Onset – At 12.76km and 1.56M</a:t>
            </a:r>
            <a:r>
              <a:rPr lang="en-US" sz="2100" dirty="0">
                <a:solidFill>
                  <a:srgbClr val="000000"/>
                </a:solidFill>
                <a:latin typeface="Aptos"/>
                <a:ea typeface="+mn-lt"/>
                <a:cs typeface="+mn-lt"/>
              </a:rPr>
              <a:t>☉ undergoes phase transition. Purely Hadronic core becomes quark core.</a:t>
            </a:r>
            <a:endParaRPr lang="en-US" sz="2100" baseline="-25000">
              <a:solidFill>
                <a:srgbClr val="3D3D3D"/>
              </a:solidFill>
              <a:latin typeface="Aptos"/>
              <a:ea typeface="+mn-lt"/>
              <a:cs typeface="+mn-lt"/>
            </a:endParaRPr>
          </a:p>
          <a:p>
            <a:pPr marL="305435" indent="-305435" algn="just">
              <a:buClr>
                <a:srgbClr val="FD3131"/>
              </a:buClr>
            </a:pPr>
            <a:r>
              <a:rPr lang="en-US" sz="2100" dirty="0">
                <a:solidFill>
                  <a:srgbClr val="000000"/>
                </a:solidFill>
                <a:latin typeface="Aptos"/>
              </a:rPr>
              <a:t>Goldilocks Zone – Hybrid branch where matter is too soft for star to expand with added mass and too stiff to immediately collapse. Instead shrinks to produce internal pressure to counteract gravity.</a:t>
            </a:r>
            <a:endParaRPr lang="en-US" sz="2100">
              <a:latin typeface="Aptos"/>
            </a:endParaRPr>
          </a:p>
          <a:p>
            <a:pPr marL="305435" indent="-305435" algn="just">
              <a:buClr>
                <a:srgbClr val="FD3131"/>
              </a:buClr>
            </a:pPr>
            <a:endParaRPr lang="en-US" dirty="0">
              <a:latin typeface="Aptos"/>
            </a:endParaRPr>
          </a:p>
        </p:txBody>
      </p:sp>
    </p:spTree>
    <p:extLst>
      <p:ext uri="{BB962C8B-B14F-4D97-AF65-F5344CB8AC3E}">
        <p14:creationId xmlns:p14="http://schemas.microsoft.com/office/powerpoint/2010/main" val="19066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11DE-7372-014E-5C7E-E5E3DF9A33BB}"/>
              </a:ext>
            </a:extLst>
          </p:cNvPr>
          <p:cNvSpPr>
            <a:spLocks noGrp="1"/>
          </p:cNvSpPr>
          <p:nvPr>
            <p:ph type="title"/>
          </p:nvPr>
        </p:nvSpPr>
        <p:spPr>
          <a:xfrm>
            <a:off x="581192" y="702156"/>
            <a:ext cx="11029616" cy="1013800"/>
          </a:xfrm>
        </p:spPr>
        <p:txBody>
          <a:bodyPr>
            <a:normAutofit/>
          </a:bodyPr>
          <a:lstStyle/>
          <a:p>
            <a:r>
              <a:rPr lang="en-US" err="1">
                <a:latin typeface="Aptos Display"/>
              </a:rPr>
              <a:t>EoS</a:t>
            </a:r>
            <a:r>
              <a:rPr lang="en-US">
                <a:latin typeface="Aptos Display"/>
              </a:rPr>
              <a:t> file: MG=600_00_06</a:t>
            </a:r>
            <a:endParaRPr lang="en-US"/>
          </a:p>
        </p:txBody>
      </p:sp>
      <p:sp>
        <p:nvSpPr>
          <p:cNvPr id="11" name="Rectangle 10">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D252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mass curve&#10;&#10;AI-generated content may be incorrect.">
            <a:extLst>
              <a:ext uri="{FF2B5EF4-FFF2-40B4-BE49-F238E27FC236}">
                <a16:creationId xmlns:a16="http://schemas.microsoft.com/office/drawing/2014/main" id="{CF007183-3AA8-B05B-F388-7917591CB990}"/>
              </a:ext>
            </a:extLst>
          </p:cNvPr>
          <p:cNvPicPr>
            <a:picLocks noChangeAspect="1"/>
          </p:cNvPicPr>
          <p:nvPr/>
        </p:nvPicPr>
        <p:blipFill>
          <a:blip r:embed="rId2"/>
          <a:stretch>
            <a:fillRect/>
          </a:stretch>
        </p:blipFill>
        <p:spPr>
          <a:xfrm>
            <a:off x="705675" y="2361056"/>
            <a:ext cx="4865625" cy="3649219"/>
          </a:xfrm>
          <a:prstGeom prst="rect">
            <a:avLst/>
          </a:prstGeom>
        </p:spPr>
      </p:pic>
      <p:sp>
        <p:nvSpPr>
          <p:cNvPr id="8" name="Content Placeholder 7">
            <a:extLst>
              <a:ext uri="{FF2B5EF4-FFF2-40B4-BE49-F238E27FC236}">
                <a16:creationId xmlns:a16="http://schemas.microsoft.com/office/drawing/2014/main" id="{EB7113A8-BA3D-8FD7-BE73-5CB080F1D3B1}"/>
              </a:ext>
            </a:extLst>
          </p:cNvPr>
          <p:cNvSpPr>
            <a:spLocks noGrp="1"/>
          </p:cNvSpPr>
          <p:nvPr>
            <p:ph idx="1"/>
          </p:nvPr>
        </p:nvSpPr>
        <p:spPr>
          <a:xfrm>
            <a:off x="6335805" y="2180496"/>
            <a:ext cx="5275001" cy="4045683"/>
          </a:xfrm>
        </p:spPr>
        <p:txBody>
          <a:bodyPr>
            <a:normAutofit/>
          </a:bodyPr>
          <a:lstStyle/>
          <a:p>
            <a:pPr marL="305435" indent="-305435" algn="just">
              <a:buClr>
                <a:srgbClr val="FD2525"/>
              </a:buClr>
            </a:pPr>
            <a:r>
              <a:rPr lang="en-US" sz="1900" dirty="0">
                <a:solidFill>
                  <a:srgbClr val="000000"/>
                </a:solidFill>
                <a:latin typeface="Aptos"/>
              </a:rPr>
              <a:t>Low Mass Tail – Occurs when gravitational strength is weak enough at very low central densities, allowing low mass star to expand without becoming unstable.</a:t>
            </a:r>
            <a:endParaRPr lang="en-US" sz="1900" dirty="0">
              <a:latin typeface="Aptos"/>
            </a:endParaRPr>
          </a:p>
          <a:p>
            <a:pPr marL="305435" indent="-305435" algn="just">
              <a:buClr>
                <a:srgbClr val="FD2525"/>
              </a:buClr>
            </a:pPr>
            <a:r>
              <a:rPr lang="en-US" sz="1900" dirty="0">
                <a:solidFill>
                  <a:srgbClr val="000000"/>
                </a:solidFill>
                <a:latin typeface="Aptos"/>
              </a:rPr>
              <a:t>Twin Stars – If the </a:t>
            </a:r>
            <a:r>
              <a:rPr lang="en-US" sz="1900" dirty="0" err="1">
                <a:solidFill>
                  <a:srgbClr val="000000"/>
                </a:solidFill>
                <a:latin typeface="Aptos"/>
              </a:rPr>
              <a:t>EoS</a:t>
            </a:r>
            <a:r>
              <a:rPr lang="en-US" sz="1900" dirty="0">
                <a:solidFill>
                  <a:srgbClr val="000000"/>
                </a:solidFill>
                <a:latin typeface="Aptos"/>
              </a:rPr>
              <a:t> goes through a strong enough </a:t>
            </a:r>
            <a:r>
              <a:rPr lang="en-US" sz="1900" dirty="0">
                <a:solidFill>
                  <a:srgbClr val="000000"/>
                </a:solidFill>
                <a:latin typeface="Aptos"/>
                <a:ea typeface="+mn-lt"/>
                <a:cs typeface="+mn-lt"/>
              </a:rPr>
              <a:t>first-order phase transition, it can create a second, separate branch of stable hybrid stars. This allows two different, stable stars to exist at the same mass: one is a purely hadronic star, and the 'twin' is a hybrid star with a different radius</a:t>
            </a:r>
            <a:endParaRPr lang="en-US" sz="1900" dirty="0">
              <a:solidFill>
                <a:srgbClr val="3D3D3D"/>
              </a:solidFill>
              <a:latin typeface="Aptos"/>
            </a:endParaRPr>
          </a:p>
          <a:p>
            <a:pPr marL="305435" indent="-305435" algn="just">
              <a:buClr>
                <a:srgbClr val="FD2525"/>
              </a:buClr>
            </a:pPr>
            <a:endParaRPr lang="en-US" sz="1900" dirty="0">
              <a:solidFill>
                <a:srgbClr val="000000"/>
              </a:solidFill>
              <a:latin typeface="Aptos"/>
            </a:endParaRPr>
          </a:p>
          <a:p>
            <a:pPr marL="305435" indent="-305435" algn="just">
              <a:buClr>
                <a:srgbClr val="FD2525"/>
              </a:buClr>
            </a:pPr>
            <a:endParaRPr lang="en-US" dirty="0">
              <a:solidFill>
                <a:srgbClr val="000000"/>
              </a:solidFill>
              <a:latin typeface="Aptos"/>
            </a:endParaRPr>
          </a:p>
        </p:txBody>
      </p:sp>
    </p:spTree>
    <p:extLst>
      <p:ext uri="{BB962C8B-B14F-4D97-AF65-F5344CB8AC3E}">
        <p14:creationId xmlns:p14="http://schemas.microsoft.com/office/powerpoint/2010/main" val="46748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C5CE2-9E6A-4CA6-3837-2D3F49568275}"/>
              </a:ext>
            </a:extLst>
          </p:cNvPr>
          <p:cNvSpPr>
            <a:spLocks noGrp="1"/>
          </p:cNvSpPr>
          <p:nvPr>
            <p:ph type="title"/>
          </p:nvPr>
        </p:nvSpPr>
        <p:spPr/>
        <p:txBody>
          <a:bodyPr/>
          <a:lstStyle/>
          <a:p>
            <a:r>
              <a:rPr lang="es-ES" err="1"/>
              <a:t>Tidal</a:t>
            </a:r>
            <a:r>
              <a:rPr lang="es-ES"/>
              <a:t> </a:t>
            </a:r>
            <a:r>
              <a:rPr lang="es-ES" err="1"/>
              <a:t>Deformability</a:t>
            </a:r>
            <a:r>
              <a:rPr lang="es-ES"/>
              <a:t> </a:t>
            </a:r>
            <a:r>
              <a:rPr lang="es-ES" err="1"/>
              <a:t>equations</a:t>
            </a:r>
          </a:p>
        </p:txBody>
      </p:sp>
      <p:pic>
        <p:nvPicPr>
          <p:cNvPr id="4" name="Marcador de contenido 3" descr="Imagen que contiene objeto, reloj&#10;&#10;El contenido generado por IA puede ser incorrecto.">
            <a:extLst>
              <a:ext uri="{FF2B5EF4-FFF2-40B4-BE49-F238E27FC236}">
                <a16:creationId xmlns:a16="http://schemas.microsoft.com/office/drawing/2014/main" id="{BBDF73EB-5343-F5C2-CB90-43D4EF042B21}"/>
              </a:ext>
            </a:extLst>
          </p:cNvPr>
          <p:cNvPicPr>
            <a:picLocks noGrp="1" noChangeAspect="1"/>
          </p:cNvPicPr>
          <p:nvPr>
            <p:ph idx="1"/>
          </p:nvPr>
        </p:nvPicPr>
        <p:blipFill>
          <a:blip r:embed="rId2"/>
          <a:stretch>
            <a:fillRect/>
          </a:stretch>
        </p:blipFill>
        <p:spPr>
          <a:xfrm>
            <a:off x="1101382" y="5439759"/>
            <a:ext cx="3486150" cy="806904"/>
          </a:xfrm>
          <a:prstGeom prst="rect">
            <a:avLst/>
          </a:prstGeom>
        </p:spPr>
      </p:pic>
      <p:pic>
        <p:nvPicPr>
          <p:cNvPr id="5" name="Imagen 4" descr="Texto, Carta&#10;&#10;El contenido generado por IA puede ser incorrecto.">
            <a:extLst>
              <a:ext uri="{FF2B5EF4-FFF2-40B4-BE49-F238E27FC236}">
                <a16:creationId xmlns:a16="http://schemas.microsoft.com/office/drawing/2014/main" id="{A733390A-C662-BB05-DA4F-96CA3FBF2231}"/>
              </a:ext>
            </a:extLst>
          </p:cNvPr>
          <p:cNvPicPr>
            <a:picLocks noChangeAspect="1"/>
          </p:cNvPicPr>
          <p:nvPr/>
        </p:nvPicPr>
        <p:blipFill>
          <a:blip r:embed="rId3"/>
          <a:stretch>
            <a:fillRect/>
          </a:stretch>
        </p:blipFill>
        <p:spPr>
          <a:xfrm>
            <a:off x="574672" y="3422622"/>
            <a:ext cx="4535261" cy="1639661"/>
          </a:xfrm>
          <a:prstGeom prst="rect">
            <a:avLst/>
          </a:prstGeom>
        </p:spPr>
      </p:pic>
      <p:pic>
        <p:nvPicPr>
          <p:cNvPr id="6" name="Imagen 5" descr="Texto&#10;&#10;El contenido generado por IA puede ser incorrecto.">
            <a:extLst>
              <a:ext uri="{FF2B5EF4-FFF2-40B4-BE49-F238E27FC236}">
                <a16:creationId xmlns:a16="http://schemas.microsoft.com/office/drawing/2014/main" id="{C4115686-6F75-ADCF-8229-02285786C566}"/>
              </a:ext>
            </a:extLst>
          </p:cNvPr>
          <p:cNvPicPr>
            <a:picLocks noChangeAspect="1"/>
          </p:cNvPicPr>
          <p:nvPr/>
        </p:nvPicPr>
        <p:blipFill>
          <a:blip r:embed="rId4"/>
          <a:stretch>
            <a:fillRect/>
          </a:stretch>
        </p:blipFill>
        <p:spPr>
          <a:xfrm>
            <a:off x="575351" y="2223728"/>
            <a:ext cx="4533900" cy="532040"/>
          </a:xfrm>
          <a:prstGeom prst="rect">
            <a:avLst/>
          </a:prstGeom>
        </p:spPr>
      </p:pic>
      <p:sp>
        <p:nvSpPr>
          <p:cNvPr id="3" name="TextBox 2">
            <a:extLst>
              <a:ext uri="{FF2B5EF4-FFF2-40B4-BE49-F238E27FC236}">
                <a16:creationId xmlns:a16="http://schemas.microsoft.com/office/drawing/2014/main" id="{A7444E97-EF1B-5037-8E7D-AA2DE7F8A8C6}"/>
              </a:ext>
            </a:extLst>
          </p:cNvPr>
          <p:cNvSpPr txBox="1"/>
          <p:nvPr/>
        </p:nvSpPr>
        <p:spPr>
          <a:xfrm>
            <a:off x="5302791" y="2028723"/>
            <a:ext cx="679721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the core of the star, y(r) = 2. Knowing this, we can then integrate in minute steps of radius until we reach the surface of the star, at radius R, where its pressure has reached 0. y(r) at this point is </a:t>
            </a:r>
            <a:r>
              <a:rPr lang="en-US" err="1"/>
              <a:t>y</a:t>
            </a:r>
            <a:r>
              <a:rPr lang="en-US" baseline="-25000" err="1"/>
              <a:t>R</a:t>
            </a:r>
            <a:r>
              <a:rPr lang="en-US" err="1"/>
              <a:t>.</a:t>
            </a:r>
            <a:endParaRPr lang="en-US"/>
          </a:p>
        </p:txBody>
      </p:sp>
      <p:sp>
        <p:nvSpPr>
          <p:cNvPr id="10" name="TextBox 9">
            <a:extLst>
              <a:ext uri="{FF2B5EF4-FFF2-40B4-BE49-F238E27FC236}">
                <a16:creationId xmlns:a16="http://schemas.microsoft.com/office/drawing/2014/main" id="{5A04F4BD-CB4E-D49D-0C50-0A0B18596A25}"/>
              </a:ext>
            </a:extLst>
          </p:cNvPr>
          <p:cNvSpPr txBox="1"/>
          <p:nvPr/>
        </p:nvSpPr>
        <p:spPr>
          <a:xfrm>
            <a:off x="5298989" y="3777712"/>
            <a:ext cx="60379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Once we know the value of </a:t>
            </a:r>
            <a:r>
              <a:rPr lang="en-US" err="1"/>
              <a:t>y</a:t>
            </a:r>
            <a:r>
              <a:rPr lang="en-US" baseline="-25000" err="1"/>
              <a:t>R</a:t>
            </a:r>
            <a:r>
              <a:rPr lang="en-US"/>
              <a:t> for a specific star, we can then implement this into the love number equation and calculate the love number, k</a:t>
            </a:r>
            <a:r>
              <a:rPr lang="en-US" baseline="-25000"/>
              <a:t>2</a:t>
            </a:r>
            <a:r>
              <a:rPr lang="en-US"/>
              <a:t>.</a:t>
            </a:r>
          </a:p>
        </p:txBody>
      </p:sp>
      <p:sp>
        <p:nvSpPr>
          <p:cNvPr id="11" name="TextBox 10">
            <a:extLst>
              <a:ext uri="{FF2B5EF4-FFF2-40B4-BE49-F238E27FC236}">
                <a16:creationId xmlns:a16="http://schemas.microsoft.com/office/drawing/2014/main" id="{AEEED8F4-B477-22E9-2015-A002D760961F}"/>
              </a:ext>
            </a:extLst>
          </p:cNvPr>
          <p:cNvSpPr txBox="1"/>
          <p:nvPr/>
        </p:nvSpPr>
        <p:spPr>
          <a:xfrm>
            <a:off x="5297087" y="5519724"/>
            <a:ext cx="59535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Now we know the value of k</a:t>
            </a:r>
            <a:r>
              <a:rPr lang="en-US" baseline="-25000"/>
              <a:t>2</a:t>
            </a:r>
            <a:r>
              <a:rPr lang="en-US"/>
              <a:t>, the mass and radius of a certain star, we can calculate its tidal deformability.</a:t>
            </a:r>
          </a:p>
        </p:txBody>
      </p:sp>
    </p:spTree>
    <p:extLst>
      <p:ext uri="{BB962C8B-B14F-4D97-AF65-F5344CB8AC3E}">
        <p14:creationId xmlns:p14="http://schemas.microsoft.com/office/powerpoint/2010/main" val="153930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483E-19E6-B003-D42D-2592AB22A6C2}"/>
              </a:ext>
            </a:extLst>
          </p:cNvPr>
          <p:cNvSpPr>
            <a:spLocks noGrp="1"/>
          </p:cNvSpPr>
          <p:nvPr>
            <p:ph type="title"/>
          </p:nvPr>
        </p:nvSpPr>
        <p:spPr>
          <a:xfrm>
            <a:off x="581192" y="702156"/>
            <a:ext cx="11029616" cy="1013800"/>
          </a:xfrm>
        </p:spPr>
        <p:txBody>
          <a:bodyPr>
            <a:normAutofit/>
          </a:bodyPr>
          <a:lstStyle/>
          <a:p>
            <a:r>
              <a:rPr lang="en-US">
                <a:latin typeface="Aptos Display"/>
              </a:rPr>
              <a:t>Tidal Deformation-Mass Relations for Different Hybrid </a:t>
            </a:r>
            <a:r>
              <a:rPr lang="en-US" err="1">
                <a:latin typeface="Aptos Display"/>
              </a:rPr>
              <a:t>EoS</a:t>
            </a:r>
            <a:endParaRPr lang="en-US" err="1"/>
          </a:p>
        </p:txBody>
      </p:sp>
      <p:sp>
        <p:nvSpPr>
          <p:cNvPr id="11" name="Rectangle 10">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9F12C"/>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mass diagram&#10;&#10;AI-generated content may be incorrect.">
            <a:extLst>
              <a:ext uri="{FF2B5EF4-FFF2-40B4-BE49-F238E27FC236}">
                <a16:creationId xmlns:a16="http://schemas.microsoft.com/office/drawing/2014/main" id="{168A8505-615A-520F-BA97-60B4B9356023}"/>
              </a:ext>
            </a:extLst>
          </p:cNvPr>
          <p:cNvPicPr>
            <a:picLocks noChangeAspect="1"/>
          </p:cNvPicPr>
          <p:nvPr/>
        </p:nvPicPr>
        <p:blipFill>
          <a:blip r:embed="rId2"/>
          <a:stretch>
            <a:fillRect/>
          </a:stretch>
        </p:blipFill>
        <p:spPr>
          <a:xfrm>
            <a:off x="857725" y="2361056"/>
            <a:ext cx="4561524" cy="3649219"/>
          </a:xfrm>
          <a:prstGeom prst="rect">
            <a:avLst/>
          </a:prstGeom>
        </p:spPr>
      </p:pic>
      <p:sp>
        <p:nvSpPr>
          <p:cNvPr id="8" name="Content Placeholder 7">
            <a:extLst>
              <a:ext uri="{FF2B5EF4-FFF2-40B4-BE49-F238E27FC236}">
                <a16:creationId xmlns:a16="http://schemas.microsoft.com/office/drawing/2014/main" id="{2DD0715E-39C6-FC46-303D-5C1117D09C85}"/>
              </a:ext>
            </a:extLst>
          </p:cNvPr>
          <p:cNvSpPr>
            <a:spLocks noGrp="1"/>
          </p:cNvSpPr>
          <p:nvPr>
            <p:ph idx="1"/>
          </p:nvPr>
        </p:nvSpPr>
        <p:spPr>
          <a:xfrm>
            <a:off x="6335805" y="2180496"/>
            <a:ext cx="5275001" cy="4045683"/>
          </a:xfrm>
        </p:spPr>
        <p:txBody>
          <a:bodyPr>
            <a:normAutofit/>
          </a:bodyPr>
          <a:lstStyle/>
          <a:p>
            <a:pPr marL="305435" indent="-305435" algn="just">
              <a:buClr>
                <a:srgbClr val="E9F12C"/>
              </a:buClr>
            </a:pPr>
            <a:r>
              <a:rPr lang="en-US" dirty="0">
                <a:solidFill>
                  <a:srgbClr val="000000"/>
                </a:solidFill>
                <a:latin typeface="Aptos"/>
              </a:rPr>
              <a:t>Tidal Deformability-Mass relationship between the same 62 generated </a:t>
            </a:r>
            <a:r>
              <a:rPr lang="en-US" dirty="0" err="1">
                <a:solidFill>
                  <a:srgbClr val="000000"/>
                </a:solidFill>
                <a:latin typeface="Aptos"/>
              </a:rPr>
              <a:t>EoS</a:t>
            </a:r>
            <a:r>
              <a:rPr lang="en-US" dirty="0">
                <a:solidFill>
                  <a:srgbClr val="000000"/>
                </a:solidFill>
                <a:latin typeface="Aptos"/>
              </a:rPr>
              <a:t> files modelling 400 stars for each file.</a:t>
            </a:r>
            <a:endParaRPr lang="en-US" dirty="0">
              <a:latin typeface="Aptos"/>
            </a:endParaRPr>
          </a:p>
          <a:p>
            <a:pPr marL="305435" indent="-305435" algn="just">
              <a:buClr>
                <a:srgbClr val="E9F12C"/>
              </a:buClr>
            </a:pPr>
            <a:r>
              <a:rPr lang="en-US" dirty="0">
                <a:solidFill>
                  <a:srgbClr val="000000"/>
                </a:solidFill>
                <a:latin typeface="Aptos"/>
              </a:rPr>
              <a:t>For a typical 1.4</a:t>
            </a:r>
            <a:r>
              <a:rPr lang="en-US" dirty="0">
                <a:solidFill>
                  <a:srgbClr val="3D3D3D"/>
                </a:solidFill>
                <a:latin typeface="Aptos"/>
              </a:rPr>
              <a:t>M</a:t>
            </a:r>
            <a:r>
              <a:rPr lang="en-US" sz="800" baseline="-25000" dirty="0">
                <a:solidFill>
                  <a:srgbClr val="3D3D3D"/>
                </a:solidFill>
                <a:latin typeface="Aptos"/>
              </a:rPr>
              <a:t>☉</a:t>
            </a:r>
            <a:r>
              <a:rPr lang="en-US" dirty="0">
                <a:solidFill>
                  <a:srgbClr val="000000"/>
                </a:solidFill>
                <a:latin typeface="Aptos"/>
              </a:rPr>
              <a:t> star, the predicted dimensionless tidal deformability, Λ, shows a wide range, from approximately 100 to 800.</a:t>
            </a:r>
          </a:p>
          <a:p>
            <a:pPr marL="305435" indent="-305435" algn="just">
              <a:buClr>
                <a:srgbClr val="E9F12C"/>
              </a:buClr>
            </a:pPr>
            <a:r>
              <a:rPr lang="en-US" dirty="0">
                <a:solidFill>
                  <a:srgbClr val="000000"/>
                </a:solidFill>
                <a:latin typeface="Aptos"/>
              </a:rPr>
              <a:t>Λ </a:t>
            </a:r>
            <a:r>
              <a:rPr lang="en-US" dirty="0">
                <a:solidFill>
                  <a:srgbClr val="000000"/>
                </a:solidFill>
                <a:ea typeface="+mn-lt"/>
                <a:cs typeface="+mn-lt"/>
              </a:rPr>
              <a:t>∝ C</a:t>
            </a:r>
            <a:r>
              <a:rPr lang="en-US" baseline="30000" dirty="0">
                <a:solidFill>
                  <a:srgbClr val="000000"/>
                </a:solidFill>
                <a:latin typeface="Aptos"/>
                <a:ea typeface="+mn-lt"/>
                <a:cs typeface="+mn-lt"/>
              </a:rPr>
              <a:t>-5</a:t>
            </a:r>
            <a:endParaRPr lang="en-US" baseline="30000" dirty="0">
              <a:solidFill>
                <a:srgbClr val="000000"/>
              </a:solidFill>
              <a:latin typeface="Aptos"/>
            </a:endParaRPr>
          </a:p>
          <a:p>
            <a:pPr marL="305435" indent="-305435" algn="just">
              <a:buClr>
                <a:srgbClr val="E9F12C"/>
              </a:buClr>
            </a:pPr>
            <a:r>
              <a:rPr lang="en-US" dirty="0">
                <a:solidFill>
                  <a:srgbClr val="000000"/>
                </a:solidFill>
                <a:latin typeface="Aptos"/>
              </a:rPr>
              <a:t>With a large variation in tidal deformability, it can be determined that gravitational wave observations of merging neutron stars can provide strong constraints on the underlying </a:t>
            </a:r>
            <a:r>
              <a:rPr lang="en-US" dirty="0" err="1">
                <a:solidFill>
                  <a:srgbClr val="000000"/>
                </a:solidFill>
                <a:latin typeface="Aptos"/>
              </a:rPr>
              <a:t>EoS</a:t>
            </a:r>
            <a:r>
              <a:rPr lang="en-US" dirty="0">
                <a:solidFill>
                  <a:srgbClr val="000000"/>
                </a:solidFill>
                <a:latin typeface="Aptos"/>
              </a:rPr>
              <a:t>.</a:t>
            </a:r>
            <a:endParaRPr lang="en-US" dirty="0">
              <a:latin typeface="Aptos"/>
            </a:endParaRPr>
          </a:p>
          <a:p>
            <a:pPr marL="305435" indent="-305435">
              <a:buClr>
                <a:srgbClr val="E9F12C"/>
              </a:buClr>
            </a:pPr>
            <a:endParaRPr lang="en-US">
              <a:latin typeface="Aptos"/>
            </a:endParaRPr>
          </a:p>
        </p:txBody>
      </p:sp>
    </p:spTree>
    <p:extLst>
      <p:ext uri="{BB962C8B-B14F-4D97-AF65-F5344CB8AC3E}">
        <p14:creationId xmlns:p14="http://schemas.microsoft.com/office/powerpoint/2010/main" val="328611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0F8B-A764-AB4D-9D78-627D7257E184}"/>
              </a:ext>
            </a:extLst>
          </p:cNvPr>
          <p:cNvSpPr>
            <a:spLocks noGrp="1"/>
          </p:cNvSpPr>
          <p:nvPr>
            <p:ph type="title"/>
          </p:nvPr>
        </p:nvSpPr>
        <p:spPr>
          <a:xfrm>
            <a:off x="581192" y="702156"/>
            <a:ext cx="11029616" cy="1013800"/>
          </a:xfrm>
        </p:spPr>
        <p:txBody>
          <a:bodyPr>
            <a:normAutofit/>
          </a:bodyPr>
          <a:lstStyle/>
          <a:p>
            <a:r>
              <a:rPr lang="en-US" dirty="0" err="1">
                <a:latin typeface="Aptos Display"/>
              </a:rPr>
              <a:t>EoS</a:t>
            </a:r>
            <a:r>
              <a:rPr lang="en-US" dirty="0">
                <a:latin typeface="Aptos Display"/>
              </a:rPr>
              <a:t> file: Mg=500_03_06 - Representative example of majority</a:t>
            </a:r>
            <a:endParaRPr lang="en-US" dirty="0"/>
          </a:p>
        </p:txBody>
      </p:sp>
      <p:sp>
        <p:nvSpPr>
          <p:cNvPr id="11" name="Rectangle 10">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A1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mass curve&#10;&#10;AI-generated content may be incorrect.">
            <a:extLst>
              <a:ext uri="{FF2B5EF4-FFF2-40B4-BE49-F238E27FC236}">
                <a16:creationId xmlns:a16="http://schemas.microsoft.com/office/drawing/2014/main" id="{047C5E58-9A20-B7A7-6D5E-1EA38748C3B1}"/>
              </a:ext>
            </a:extLst>
          </p:cNvPr>
          <p:cNvPicPr>
            <a:picLocks noChangeAspect="1"/>
          </p:cNvPicPr>
          <p:nvPr/>
        </p:nvPicPr>
        <p:blipFill>
          <a:blip r:embed="rId2"/>
          <a:stretch>
            <a:fillRect/>
          </a:stretch>
        </p:blipFill>
        <p:spPr>
          <a:xfrm>
            <a:off x="705675" y="2361056"/>
            <a:ext cx="4865625" cy="3649219"/>
          </a:xfrm>
          <a:prstGeom prst="rect">
            <a:avLst/>
          </a:prstGeom>
        </p:spPr>
      </p:pic>
      <p:sp>
        <p:nvSpPr>
          <p:cNvPr id="8" name="Content Placeholder 7">
            <a:extLst>
              <a:ext uri="{FF2B5EF4-FFF2-40B4-BE49-F238E27FC236}">
                <a16:creationId xmlns:a16="http://schemas.microsoft.com/office/drawing/2014/main" id="{B6D61D2B-5AB9-46DC-0021-9888B7551D12}"/>
              </a:ext>
            </a:extLst>
          </p:cNvPr>
          <p:cNvSpPr>
            <a:spLocks noGrp="1"/>
          </p:cNvSpPr>
          <p:nvPr>
            <p:ph idx="1"/>
          </p:nvPr>
        </p:nvSpPr>
        <p:spPr>
          <a:xfrm>
            <a:off x="6335805" y="2180496"/>
            <a:ext cx="5275001" cy="4045683"/>
          </a:xfrm>
        </p:spPr>
        <p:txBody>
          <a:bodyPr vert="horz" lIns="91440" tIns="45720" rIns="91440" bIns="45720" rtlCol="0" anchor="ctr">
            <a:noAutofit/>
          </a:bodyPr>
          <a:lstStyle/>
          <a:p>
            <a:pPr marL="305435" indent="-305435" algn="just">
              <a:buClr>
                <a:srgbClr val="FFA100"/>
              </a:buClr>
            </a:pPr>
            <a:r>
              <a:rPr lang="en-US" sz="1600" dirty="0">
                <a:solidFill>
                  <a:srgbClr val="000000"/>
                </a:solidFill>
                <a:latin typeface="Aptos"/>
              </a:rPr>
              <a:t>Initial Rise (Up to 0.5</a:t>
            </a:r>
            <a:r>
              <a:rPr lang="en-US" sz="1600" dirty="0">
                <a:solidFill>
                  <a:srgbClr val="3D3D3D"/>
                </a:solidFill>
                <a:latin typeface="Aptos"/>
              </a:rPr>
              <a:t>M</a:t>
            </a:r>
            <a:r>
              <a:rPr lang="en-US" sz="1600" baseline="-25000" dirty="0">
                <a:solidFill>
                  <a:srgbClr val="3D3D3D"/>
                </a:solidFill>
                <a:latin typeface="Aptos"/>
              </a:rPr>
              <a:t>☉</a:t>
            </a:r>
            <a:r>
              <a:rPr lang="en-US" sz="1600" dirty="0">
                <a:solidFill>
                  <a:srgbClr val="000000"/>
                </a:solidFill>
                <a:latin typeface="Aptos"/>
              </a:rPr>
              <a:t>) – Purely Hadronic, tidal deformability is high as these stars are very soft. The tidal deformability rises as the mass and radius increase.</a:t>
            </a:r>
            <a:endParaRPr lang="en-US" sz="1600" dirty="0">
              <a:latin typeface="Aptos"/>
            </a:endParaRPr>
          </a:p>
          <a:p>
            <a:pPr marL="305435" indent="-305435" algn="just">
              <a:buClr>
                <a:srgbClr val="FFA100"/>
              </a:buClr>
            </a:pPr>
            <a:r>
              <a:rPr lang="en-US" sz="1600" dirty="0">
                <a:solidFill>
                  <a:srgbClr val="000000"/>
                </a:solidFill>
                <a:latin typeface="Aptos"/>
              </a:rPr>
              <a:t>Plateau (0.5</a:t>
            </a:r>
            <a:r>
              <a:rPr lang="en-US" sz="1600" dirty="0">
                <a:solidFill>
                  <a:srgbClr val="3D3D3D"/>
                </a:solidFill>
                <a:latin typeface="Aptos"/>
              </a:rPr>
              <a:t>M</a:t>
            </a:r>
            <a:r>
              <a:rPr lang="en-US" sz="1600" baseline="-25000" dirty="0">
                <a:solidFill>
                  <a:srgbClr val="3D3D3D"/>
                </a:solidFill>
                <a:latin typeface="Aptos"/>
              </a:rPr>
              <a:t>☉</a:t>
            </a:r>
            <a:r>
              <a:rPr lang="en-US" sz="1600" dirty="0">
                <a:solidFill>
                  <a:srgbClr val="000000"/>
                </a:solidFill>
                <a:latin typeface="Aptos"/>
              </a:rPr>
              <a:t> to 0.6</a:t>
            </a:r>
            <a:r>
              <a:rPr lang="en-US" sz="1600" dirty="0">
                <a:solidFill>
                  <a:srgbClr val="3D3D3D"/>
                </a:solidFill>
                <a:latin typeface="Aptos"/>
              </a:rPr>
              <a:t>M</a:t>
            </a:r>
            <a:r>
              <a:rPr lang="en-US" sz="1600" baseline="-25000" dirty="0">
                <a:solidFill>
                  <a:srgbClr val="3D3D3D"/>
                </a:solidFill>
                <a:latin typeface="Aptos"/>
              </a:rPr>
              <a:t>☉</a:t>
            </a:r>
            <a:r>
              <a:rPr lang="en-US" sz="1600" dirty="0">
                <a:solidFill>
                  <a:srgbClr val="000000"/>
                </a:solidFill>
                <a:latin typeface="Aptos"/>
              </a:rPr>
              <a:t>) – Compactness increases causing the tidal deformability to no longer increases with mass.</a:t>
            </a:r>
            <a:endParaRPr lang="en-US" sz="1600" dirty="0">
              <a:latin typeface="Aptos"/>
            </a:endParaRPr>
          </a:p>
          <a:p>
            <a:pPr marL="305435" indent="-305435" algn="just">
              <a:buClr>
                <a:srgbClr val="FFA100"/>
              </a:buClr>
            </a:pPr>
            <a:r>
              <a:rPr lang="en-US" sz="1600" dirty="0">
                <a:solidFill>
                  <a:srgbClr val="000000"/>
                </a:solidFill>
                <a:latin typeface="Aptos"/>
              </a:rPr>
              <a:t>Decline (0.6</a:t>
            </a:r>
            <a:r>
              <a:rPr lang="en-US" sz="1600" dirty="0">
                <a:solidFill>
                  <a:srgbClr val="3D3D3D"/>
                </a:solidFill>
                <a:latin typeface="Aptos"/>
              </a:rPr>
              <a:t>M</a:t>
            </a:r>
            <a:r>
              <a:rPr lang="en-US" sz="1600" baseline="-25000" dirty="0">
                <a:solidFill>
                  <a:srgbClr val="3D3D3D"/>
                </a:solidFill>
                <a:latin typeface="Aptos"/>
              </a:rPr>
              <a:t>☉</a:t>
            </a:r>
            <a:r>
              <a:rPr lang="en-US" sz="1600" dirty="0">
                <a:solidFill>
                  <a:srgbClr val="000000"/>
                </a:solidFill>
                <a:latin typeface="Aptos"/>
              </a:rPr>
              <a:t> to 2.25</a:t>
            </a:r>
            <a:r>
              <a:rPr lang="en-US" sz="1600" dirty="0">
                <a:solidFill>
                  <a:srgbClr val="3D3D3D"/>
                </a:solidFill>
                <a:latin typeface="Aptos"/>
              </a:rPr>
              <a:t>M</a:t>
            </a:r>
            <a:r>
              <a:rPr lang="en-US" sz="1600" baseline="-25000" dirty="0">
                <a:solidFill>
                  <a:srgbClr val="3D3D3D"/>
                </a:solidFill>
                <a:latin typeface="Aptos"/>
              </a:rPr>
              <a:t>☉</a:t>
            </a:r>
            <a:r>
              <a:rPr lang="en-US" sz="1600" dirty="0">
                <a:solidFill>
                  <a:srgbClr val="000000"/>
                </a:solidFill>
                <a:latin typeface="Aptos"/>
              </a:rPr>
              <a:t>) – Compactness continues to increase as the tidal deformability decreases with mass.</a:t>
            </a:r>
            <a:endParaRPr lang="en-US" sz="1600" dirty="0">
              <a:latin typeface="Aptos"/>
            </a:endParaRPr>
          </a:p>
          <a:p>
            <a:pPr marL="305435" indent="-305435" algn="just">
              <a:buClr>
                <a:srgbClr val="FFA100"/>
              </a:buClr>
            </a:pPr>
            <a:r>
              <a:rPr lang="en-US" sz="1600" dirty="0">
                <a:solidFill>
                  <a:srgbClr val="000000"/>
                </a:solidFill>
                <a:latin typeface="Aptos"/>
              </a:rPr>
              <a:t>Rapid Decline (Over 2.25</a:t>
            </a:r>
            <a:r>
              <a:rPr lang="en-US" sz="1600" dirty="0">
                <a:solidFill>
                  <a:srgbClr val="3D3D3D"/>
                </a:solidFill>
                <a:latin typeface="Aptos"/>
              </a:rPr>
              <a:t>M</a:t>
            </a:r>
            <a:r>
              <a:rPr lang="en-US" sz="1600" baseline="-25000" dirty="0">
                <a:solidFill>
                  <a:srgbClr val="3D3D3D"/>
                </a:solidFill>
                <a:latin typeface="Aptos"/>
              </a:rPr>
              <a:t>☉</a:t>
            </a:r>
            <a:r>
              <a:rPr lang="en-US" sz="1600" dirty="0">
                <a:solidFill>
                  <a:srgbClr val="000000"/>
                </a:solidFill>
                <a:latin typeface="Aptos"/>
              </a:rPr>
              <a:t>) – As stars continue to become more compact due to the star’s radius decreasing, the tidal deformability drops rapidly due to the relation Λ∝C</a:t>
            </a:r>
            <a:r>
              <a:rPr lang="en-US" sz="1600" baseline="30000" dirty="0">
                <a:solidFill>
                  <a:srgbClr val="000000"/>
                </a:solidFill>
                <a:latin typeface="Aptos"/>
              </a:rPr>
              <a:t>−5</a:t>
            </a:r>
            <a:r>
              <a:rPr lang="en-US" sz="1600" dirty="0">
                <a:solidFill>
                  <a:srgbClr val="000000"/>
                </a:solidFill>
                <a:latin typeface="Aptos"/>
              </a:rPr>
              <a:t> until they become unstable and collapse.</a:t>
            </a:r>
            <a:endParaRPr lang="en-US" sz="1600" dirty="0">
              <a:latin typeface="Aptos"/>
            </a:endParaRPr>
          </a:p>
          <a:p>
            <a:pPr marL="305435" indent="-305435">
              <a:buClr>
                <a:srgbClr val="FFA100"/>
              </a:buClr>
            </a:pPr>
            <a:endParaRPr lang="en-US" sz="1600">
              <a:latin typeface="Aptos"/>
            </a:endParaRPr>
          </a:p>
        </p:txBody>
      </p:sp>
    </p:spTree>
    <p:extLst>
      <p:ext uri="{BB962C8B-B14F-4D97-AF65-F5344CB8AC3E}">
        <p14:creationId xmlns:p14="http://schemas.microsoft.com/office/powerpoint/2010/main" val="4057572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610DD-F24E-0418-E46C-2D36965B02EE}"/>
              </a:ext>
            </a:extLst>
          </p:cNvPr>
          <p:cNvSpPr>
            <a:spLocks noGrp="1"/>
          </p:cNvSpPr>
          <p:nvPr>
            <p:ph type="title"/>
          </p:nvPr>
        </p:nvSpPr>
        <p:spPr>
          <a:xfrm>
            <a:off x="581192" y="702156"/>
            <a:ext cx="11029616" cy="1013800"/>
          </a:xfrm>
        </p:spPr>
        <p:txBody>
          <a:bodyPr>
            <a:normAutofit/>
          </a:bodyPr>
          <a:lstStyle/>
          <a:p>
            <a:r>
              <a:rPr lang="en-US" err="1">
                <a:latin typeface="Aptos Display"/>
              </a:rPr>
              <a:t>EoS</a:t>
            </a:r>
            <a:r>
              <a:rPr lang="en-US">
                <a:latin typeface="Aptos Display"/>
              </a:rPr>
              <a:t> file: Mg=800_02_06</a:t>
            </a:r>
            <a:endParaRPr lang="en-US"/>
          </a:p>
        </p:txBody>
      </p:sp>
      <p:sp>
        <p:nvSpPr>
          <p:cNvPr id="11" name="Rectangle 10">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AE2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aph of a function&#10;&#10;AI-generated content may be incorrect.">
            <a:extLst>
              <a:ext uri="{FF2B5EF4-FFF2-40B4-BE49-F238E27FC236}">
                <a16:creationId xmlns:a16="http://schemas.microsoft.com/office/drawing/2014/main" id="{8C77FFB5-C8B3-5F90-A921-30D585D70513}"/>
              </a:ext>
            </a:extLst>
          </p:cNvPr>
          <p:cNvPicPr>
            <a:picLocks noChangeAspect="1"/>
          </p:cNvPicPr>
          <p:nvPr/>
        </p:nvPicPr>
        <p:blipFill>
          <a:blip r:embed="rId2"/>
          <a:stretch>
            <a:fillRect/>
          </a:stretch>
        </p:blipFill>
        <p:spPr>
          <a:xfrm>
            <a:off x="705675" y="2361056"/>
            <a:ext cx="4865625" cy="3649219"/>
          </a:xfrm>
          <a:prstGeom prst="rect">
            <a:avLst/>
          </a:prstGeom>
        </p:spPr>
      </p:pic>
      <p:sp>
        <p:nvSpPr>
          <p:cNvPr id="8" name="Content Placeholder 7">
            <a:extLst>
              <a:ext uri="{FF2B5EF4-FFF2-40B4-BE49-F238E27FC236}">
                <a16:creationId xmlns:a16="http://schemas.microsoft.com/office/drawing/2014/main" id="{F1844689-0CE2-7680-6E28-2A01DE96BC91}"/>
              </a:ext>
            </a:extLst>
          </p:cNvPr>
          <p:cNvSpPr>
            <a:spLocks noGrp="1"/>
          </p:cNvSpPr>
          <p:nvPr>
            <p:ph idx="1"/>
          </p:nvPr>
        </p:nvSpPr>
        <p:spPr>
          <a:xfrm>
            <a:off x="6335805" y="2180496"/>
            <a:ext cx="5275001" cy="4045683"/>
          </a:xfrm>
        </p:spPr>
        <p:txBody>
          <a:bodyPr>
            <a:normAutofit/>
          </a:bodyPr>
          <a:lstStyle/>
          <a:p>
            <a:pPr marL="305435" indent="-305435" algn="just">
              <a:buClr>
                <a:srgbClr val="FFAE23"/>
              </a:buClr>
            </a:pPr>
            <a:r>
              <a:rPr lang="en-US" dirty="0">
                <a:solidFill>
                  <a:srgbClr val="000000"/>
                </a:solidFill>
                <a:latin typeface="Aptos"/>
                <a:ea typeface="+mn-lt"/>
                <a:cs typeface="+mn-lt"/>
              </a:rPr>
              <a:t>The phase transition to a softer quark-matter </a:t>
            </a:r>
            <a:r>
              <a:rPr lang="en-US" dirty="0" err="1">
                <a:solidFill>
                  <a:srgbClr val="000000"/>
                </a:solidFill>
                <a:latin typeface="Aptos"/>
                <a:ea typeface="+mn-lt"/>
                <a:cs typeface="+mn-lt"/>
              </a:rPr>
              <a:t>EoS</a:t>
            </a:r>
            <a:r>
              <a:rPr lang="en-US" dirty="0">
                <a:solidFill>
                  <a:srgbClr val="000000"/>
                </a:solidFill>
                <a:latin typeface="Aptos"/>
                <a:ea typeface="+mn-lt"/>
                <a:cs typeface="+mn-lt"/>
              </a:rPr>
              <a:t> allows the core to become significantly denser</a:t>
            </a:r>
            <a:r>
              <a:rPr lang="en-US" dirty="0">
                <a:solidFill>
                  <a:srgbClr val="000000"/>
                </a:solidFill>
                <a:latin typeface="Aptos"/>
              </a:rPr>
              <a:t>. This causes the compactness to increase dramatically, causing a massive drop in tidal deformability.</a:t>
            </a:r>
            <a:endParaRPr lang="en-US">
              <a:latin typeface="Aptos"/>
            </a:endParaRPr>
          </a:p>
          <a:p>
            <a:pPr marL="305435" indent="-305435" algn="just">
              <a:buClr>
                <a:srgbClr val="FFAE23"/>
              </a:buClr>
            </a:pPr>
            <a:endParaRPr lang="en-US" dirty="0">
              <a:solidFill>
                <a:srgbClr val="000000"/>
              </a:solidFill>
              <a:latin typeface="Aptos"/>
            </a:endParaRPr>
          </a:p>
        </p:txBody>
      </p:sp>
    </p:spTree>
    <p:extLst>
      <p:ext uri="{BB962C8B-B14F-4D97-AF65-F5344CB8AC3E}">
        <p14:creationId xmlns:p14="http://schemas.microsoft.com/office/powerpoint/2010/main" val="3990359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28E33-FEEB-E445-0BE5-BF09C5617F7B}"/>
              </a:ext>
            </a:extLst>
          </p:cNvPr>
          <p:cNvSpPr>
            <a:spLocks noGrp="1"/>
          </p:cNvSpPr>
          <p:nvPr>
            <p:ph type="title"/>
          </p:nvPr>
        </p:nvSpPr>
        <p:spPr/>
        <p:txBody>
          <a:bodyPr/>
          <a:lstStyle/>
          <a:p>
            <a:r>
              <a:rPr lang="es-ES" err="1"/>
              <a:t>What</a:t>
            </a:r>
            <a:r>
              <a:rPr lang="es-ES"/>
              <a:t> are compact </a:t>
            </a:r>
            <a:r>
              <a:rPr lang="es-ES" err="1"/>
              <a:t>objects</a:t>
            </a:r>
            <a:r>
              <a:rPr lang="es-ES"/>
              <a:t>?</a:t>
            </a:r>
          </a:p>
        </p:txBody>
      </p:sp>
      <p:pic>
        <p:nvPicPr>
          <p:cNvPr id="4" name="Marcador de contenido 3" descr="Neutron star | Definition, Size, Density, Temperature, &amp; Facts | Britannica">
            <a:extLst>
              <a:ext uri="{FF2B5EF4-FFF2-40B4-BE49-F238E27FC236}">
                <a16:creationId xmlns:a16="http://schemas.microsoft.com/office/drawing/2014/main" id="{D21FA677-099A-9168-7E52-4E98569DBA9E}"/>
              </a:ext>
            </a:extLst>
          </p:cNvPr>
          <p:cNvPicPr>
            <a:picLocks noGrp="1" noChangeAspect="1"/>
          </p:cNvPicPr>
          <p:nvPr>
            <p:ph idx="1"/>
          </p:nvPr>
        </p:nvPicPr>
        <p:blipFill>
          <a:blip r:embed="rId2"/>
          <a:stretch>
            <a:fillRect/>
          </a:stretch>
        </p:blipFill>
        <p:spPr>
          <a:xfrm>
            <a:off x="578216" y="2340450"/>
            <a:ext cx="5394492" cy="3416656"/>
          </a:xfrm>
          <a:prstGeom prst="rect">
            <a:avLst/>
          </a:prstGeom>
        </p:spPr>
      </p:pic>
      <p:pic>
        <p:nvPicPr>
          <p:cNvPr id="5" name="Imagen 4" descr="Schwarzschild Radius">
            <a:extLst>
              <a:ext uri="{FF2B5EF4-FFF2-40B4-BE49-F238E27FC236}">
                <a16:creationId xmlns:a16="http://schemas.microsoft.com/office/drawing/2014/main" id="{F90FC662-F0ED-A95C-60D9-BE7B9D6A1575}"/>
              </a:ext>
            </a:extLst>
          </p:cNvPr>
          <p:cNvPicPr>
            <a:picLocks noChangeAspect="1"/>
          </p:cNvPicPr>
          <p:nvPr/>
        </p:nvPicPr>
        <p:blipFill>
          <a:blip r:embed="rId3"/>
          <a:stretch>
            <a:fillRect/>
          </a:stretch>
        </p:blipFill>
        <p:spPr>
          <a:xfrm>
            <a:off x="6498609" y="2472480"/>
            <a:ext cx="4688005" cy="3152711"/>
          </a:xfrm>
          <a:prstGeom prst="rect">
            <a:avLst/>
          </a:prstGeom>
        </p:spPr>
      </p:pic>
    </p:spTree>
    <p:extLst>
      <p:ext uri="{BB962C8B-B14F-4D97-AF65-F5344CB8AC3E}">
        <p14:creationId xmlns:p14="http://schemas.microsoft.com/office/powerpoint/2010/main" val="652826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54D0-FDE6-3A0C-F568-2B190BD43FE4}"/>
              </a:ext>
            </a:extLst>
          </p:cNvPr>
          <p:cNvSpPr>
            <a:spLocks noGrp="1"/>
          </p:cNvSpPr>
          <p:nvPr>
            <p:ph type="title"/>
          </p:nvPr>
        </p:nvSpPr>
        <p:spPr>
          <a:xfrm>
            <a:off x="581192" y="702156"/>
            <a:ext cx="11029616" cy="1013800"/>
          </a:xfrm>
        </p:spPr>
        <p:txBody>
          <a:bodyPr>
            <a:normAutofit/>
          </a:bodyPr>
          <a:lstStyle/>
          <a:p>
            <a:r>
              <a:rPr lang="en-US" err="1">
                <a:latin typeface="Aptos Display"/>
              </a:rPr>
              <a:t>EoS</a:t>
            </a:r>
            <a:r>
              <a:rPr lang="en-US">
                <a:latin typeface="Aptos Display"/>
              </a:rPr>
              <a:t> file: Mg=600_00_06</a:t>
            </a:r>
            <a:endParaRPr lang="en-US"/>
          </a:p>
        </p:txBody>
      </p:sp>
      <p:sp>
        <p:nvSpPr>
          <p:cNvPr id="11" name="Rectangle 10">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A00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C60DFE6-9B60-2A8D-D611-17BB4BCA4699}"/>
              </a:ext>
            </a:extLst>
          </p:cNvPr>
          <p:cNvPicPr>
            <a:picLocks noChangeAspect="1"/>
          </p:cNvPicPr>
          <p:nvPr/>
        </p:nvPicPr>
        <p:blipFill>
          <a:blip r:embed="rId2"/>
          <a:stretch>
            <a:fillRect/>
          </a:stretch>
        </p:blipFill>
        <p:spPr>
          <a:xfrm>
            <a:off x="705675" y="2361056"/>
            <a:ext cx="4865625" cy="3649219"/>
          </a:xfrm>
          <a:prstGeom prst="rect">
            <a:avLst/>
          </a:prstGeom>
        </p:spPr>
      </p:pic>
      <p:sp>
        <p:nvSpPr>
          <p:cNvPr id="8" name="Content Placeholder 7">
            <a:extLst>
              <a:ext uri="{FF2B5EF4-FFF2-40B4-BE49-F238E27FC236}">
                <a16:creationId xmlns:a16="http://schemas.microsoft.com/office/drawing/2014/main" id="{7F38ECB2-BBA2-446F-2A2A-2876DE19F581}"/>
              </a:ext>
            </a:extLst>
          </p:cNvPr>
          <p:cNvSpPr>
            <a:spLocks noGrp="1"/>
          </p:cNvSpPr>
          <p:nvPr>
            <p:ph idx="1"/>
          </p:nvPr>
        </p:nvSpPr>
        <p:spPr>
          <a:xfrm>
            <a:off x="6335805" y="2180496"/>
            <a:ext cx="5275001" cy="4045683"/>
          </a:xfrm>
        </p:spPr>
        <p:txBody>
          <a:bodyPr>
            <a:normAutofit/>
          </a:bodyPr>
          <a:lstStyle/>
          <a:p>
            <a:pPr marL="305435" indent="-305435">
              <a:buClr>
                <a:srgbClr val="FFA001"/>
              </a:buClr>
            </a:pPr>
            <a:r>
              <a:rPr lang="en-US" dirty="0">
                <a:solidFill>
                  <a:srgbClr val="000000"/>
                </a:solidFill>
                <a:latin typeface="Aptos"/>
              </a:rPr>
              <a:t>If the first-order phase transition is strong enough, it can cause the internal structure of the star to change dramatically. </a:t>
            </a:r>
            <a:endParaRPr lang="en-US" dirty="0">
              <a:solidFill>
                <a:srgbClr val="3D3D3D"/>
              </a:solidFill>
              <a:latin typeface="Aptos"/>
            </a:endParaRPr>
          </a:p>
          <a:p>
            <a:pPr marL="305435" indent="-305435">
              <a:buClr>
                <a:srgbClr val="FFA001"/>
              </a:buClr>
            </a:pPr>
            <a:r>
              <a:rPr lang="en-US" dirty="0">
                <a:solidFill>
                  <a:srgbClr val="000000"/>
                </a:solidFill>
                <a:latin typeface="Aptos"/>
              </a:rPr>
              <a:t>A rapid decrease in mass is caused by a significant release of gravitational binding energy.</a:t>
            </a:r>
            <a:endParaRPr lang="en-US" dirty="0"/>
          </a:p>
          <a:p>
            <a:pPr marL="305435" indent="-305435">
              <a:buClr>
                <a:srgbClr val="FFA001"/>
              </a:buClr>
            </a:pPr>
            <a:r>
              <a:rPr lang="en-US" dirty="0">
                <a:solidFill>
                  <a:srgbClr val="000000"/>
                </a:solidFill>
                <a:latin typeface="Aptos"/>
                <a:ea typeface="+mn-lt"/>
                <a:cs typeface="+mn-lt"/>
              </a:rPr>
              <a:t>This structural change dramatically affects tidal deformability, creating a characteristic "hook" in the plot. As the core densifies, the star </a:t>
            </a:r>
            <a:r>
              <a:rPr lang="en-US" dirty="0" err="1">
                <a:solidFill>
                  <a:srgbClr val="000000"/>
                </a:solidFill>
                <a:latin typeface="Aptos"/>
                <a:ea typeface="+mn-lt"/>
                <a:cs typeface="+mn-lt"/>
              </a:rPr>
              <a:t>stabilises</a:t>
            </a:r>
            <a:r>
              <a:rPr lang="en-US" dirty="0">
                <a:solidFill>
                  <a:srgbClr val="000000"/>
                </a:solidFill>
                <a:latin typeface="Aptos"/>
                <a:ea typeface="+mn-lt"/>
                <a:cs typeface="+mn-lt"/>
              </a:rPr>
              <a:t>, and mass increases again.</a:t>
            </a:r>
            <a:endParaRPr lang="en-US" dirty="0">
              <a:solidFill>
                <a:srgbClr val="3D3D3D"/>
              </a:solidFill>
              <a:latin typeface="Gill Sans MT"/>
            </a:endParaRPr>
          </a:p>
          <a:p>
            <a:pPr marL="305435" indent="-305435" algn="just">
              <a:buClr>
                <a:srgbClr val="FFA001"/>
              </a:buClr>
            </a:pPr>
            <a:endParaRPr lang="en-US" sz="1600" dirty="0">
              <a:solidFill>
                <a:srgbClr val="000000"/>
              </a:solidFill>
              <a:latin typeface="Aptos"/>
            </a:endParaRPr>
          </a:p>
        </p:txBody>
      </p:sp>
    </p:spTree>
    <p:extLst>
      <p:ext uri="{BB962C8B-B14F-4D97-AF65-F5344CB8AC3E}">
        <p14:creationId xmlns:p14="http://schemas.microsoft.com/office/powerpoint/2010/main" val="72666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EC6C-E583-FF74-F397-A6ED88A11CDA}"/>
              </a:ext>
            </a:extLst>
          </p:cNvPr>
          <p:cNvSpPr>
            <a:spLocks noGrp="1"/>
          </p:cNvSpPr>
          <p:nvPr>
            <p:ph type="title"/>
          </p:nvPr>
        </p:nvSpPr>
        <p:spPr>
          <a:xfrm>
            <a:off x="581192" y="702156"/>
            <a:ext cx="11029616" cy="1013800"/>
          </a:xfrm>
        </p:spPr>
        <p:txBody>
          <a:bodyPr>
            <a:normAutofit/>
          </a:bodyPr>
          <a:lstStyle/>
          <a:p>
            <a:r>
              <a:rPr lang="en-US" dirty="0">
                <a:solidFill>
                  <a:srgbClr val="FFFFFF"/>
                </a:solidFill>
                <a:latin typeface="Aptos Display"/>
              </a:rPr>
              <a:t>Gravitational Waves</a:t>
            </a:r>
            <a:endParaRPr lang="en-US" dirty="0">
              <a:solidFill>
                <a:srgbClr val="FFFFFF"/>
              </a:solidFill>
            </a:endParaRPr>
          </a:p>
        </p:txBody>
      </p:sp>
      <p:grpSp>
        <p:nvGrpSpPr>
          <p:cNvPr id="22" name="Group 21">
            <a:extLst>
              <a:ext uri="{FF2B5EF4-FFF2-40B4-BE49-F238E27FC236}">
                <a16:creationId xmlns:a16="http://schemas.microsoft.com/office/drawing/2014/main" id="{0707D684-ABCB-401C-869A-D03BBC060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3" name="Rectangle 22">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5DA8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3">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5DA8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4">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5DA8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7" name="Rectangle 26">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lans Unveiled for Einstein Observatory to Study Gravity Ripples from Black  Holes | Space">
            <a:extLst>
              <a:ext uri="{FF2B5EF4-FFF2-40B4-BE49-F238E27FC236}">
                <a16:creationId xmlns:a16="http://schemas.microsoft.com/office/drawing/2014/main" id="{6AB87CFC-FB53-8D08-DFF6-92D719FF897D}"/>
              </a:ext>
            </a:extLst>
          </p:cNvPr>
          <p:cNvPicPr>
            <a:picLocks noChangeAspect="1"/>
          </p:cNvPicPr>
          <p:nvPr/>
        </p:nvPicPr>
        <p:blipFill>
          <a:blip r:embed="rId2"/>
          <a:srcRect l="3293" t="13780" r="9000"/>
          <a:stretch>
            <a:fillRect/>
          </a:stretch>
        </p:blipFill>
        <p:spPr>
          <a:xfrm>
            <a:off x="630954" y="2418566"/>
            <a:ext cx="5040325" cy="3146375"/>
          </a:xfrm>
          <a:prstGeom prst="rect">
            <a:avLst/>
          </a:prstGeom>
        </p:spPr>
      </p:pic>
      <p:sp>
        <p:nvSpPr>
          <p:cNvPr id="3" name="Content Placeholder 2">
            <a:extLst>
              <a:ext uri="{FF2B5EF4-FFF2-40B4-BE49-F238E27FC236}">
                <a16:creationId xmlns:a16="http://schemas.microsoft.com/office/drawing/2014/main" id="{045415AB-1365-699D-11F8-835D5F93F9D3}"/>
              </a:ext>
            </a:extLst>
          </p:cNvPr>
          <p:cNvSpPr>
            <a:spLocks noGrp="1"/>
          </p:cNvSpPr>
          <p:nvPr>
            <p:ph idx="1"/>
          </p:nvPr>
        </p:nvSpPr>
        <p:spPr>
          <a:xfrm>
            <a:off x="6335805" y="2180496"/>
            <a:ext cx="5275001" cy="4045683"/>
          </a:xfrm>
        </p:spPr>
        <p:txBody>
          <a:bodyPr>
            <a:normAutofit/>
          </a:bodyPr>
          <a:lstStyle/>
          <a:p>
            <a:pPr marL="305435" indent="-305435">
              <a:lnSpc>
                <a:spcPct val="90000"/>
              </a:lnSpc>
              <a:buClr>
                <a:srgbClr val="5DA8FF"/>
              </a:buClr>
            </a:pPr>
            <a:r>
              <a:rPr lang="en-US" dirty="0">
                <a:solidFill>
                  <a:schemeClr val="tx1"/>
                </a:solidFill>
                <a:latin typeface="Aptos"/>
              </a:rPr>
              <a:t>Tidal Deformability – </a:t>
            </a:r>
            <a:r>
              <a:rPr lang="en-US">
                <a:solidFill>
                  <a:schemeClr val="tx1"/>
                </a:solidFill>
                <a:latin typeface="Aptos"/>
              </a:rPr>
              <a:t>This affects </a:t>
            </a:r>
            <a:r>
              <a:rPr lang="en-US" dirty="0">
                <a:solidFill>
                  <a:schemeClr val="tx1"/>
                </a:solidFill>
                <a:latin typeface="Aptos"/>
              </a:rPr>
              <a:t>how neutron stars merge. If Λ is larger,  they will merge faster. Causing a higher frequency gravitational wave.</a:t>
            </a:r>
          </a:p>
          <a:p>
            <a:pPr marL="0" indent="0">
              <a:lnSpc>
                <a:spcPct val="90000"/>
              </a:lnSpc>
              <a:buClr>
                <a:srgbClr val="5DA8FF"/>
              </a:buClr>
              <a:buNone/>
            </a:pPr>
            <a:endParaRPr lang="en-US" dirty="0">
              <a:solidFill>
                <a:schemeClr val="tx1"/>
              </a:solidFill>
              <a:latin typeface="Aptos"/>
            </a:endParaRPr>
          </a:p>
          <a:p>
            <a:pPr marL="0" indent="0">
              <a:lnSpc>
                <a:spcPct val="90000"/>
              </a:lnSpc>
              <a:buNone/>
            </a:pPr>
            <a:endParaRPr lang="en-US" dirty="0">
              <a:solidFill>
                <a:schemeClr val="tx1"/>
              </a:solidFill>
              <a:latin typeface="Aptos"/>
            </a:endParaRPr>
          </a:p>
          <a:p>
            <a:pPr marL="305435" indent="-305435">
              <a:lnSpc>
                <a:spcPct val="90000"/>
              </a:lnSpc>
              <a:buClr>
                <a:srgbClr val="5DA8FF"/>
              </a:buClr>
            </a:pPr>
            <a:r>
              <a:rPr lang="en-US" dirty="0">
                <a:solidFill>
                  <a:schemeClr val="tx1"/>
                </a:solidFill>
                <a:latin typeface="Aptos"/>
              </a:rPr>
              <a:t>How does tidal deformability affect statistical errors?</a:t>
            </a:r>
          </a:p>
          <a:p>
            <a:pPr marL="305435" indent="-305435">
              <a:lnSpc>
                <a:spcPct val="90000"/>
              </a:lnSpc>
              <a:buClr>
                <a:srgbClr val="5DA8FF"/>
              </a:buClr>
            </a:pPr>
            <a:r>
              <a:rPr lang="en-US" dirty="0">
                <a:solidFill>
                  <a:schemeClr val="tx1"/>
                </a:solidFill>
                <a:latin typeface="Aptos"/>
              </a:rPr>
              <a:t> - We can use tools such as fisher analysis to determine how precisely we can measure parameters.</a:t>
            </a:r>
          </a:p>
        </p:txBody>
      </p:sp>
      <p:sp>
        <p:nvSpPr>
          <p:cNvPr id="7" name="TextBox 6">
            <a:extLst>
              <a:ext uri="{FF2B5EF4-FFF2-40B4-BE49-F238E27FC236}">
                <a16:creationId xmlns:a16="http://schemas.microsoft.com/office/drawing/2014/main" id="{4D5F0971-67EF-9B72-B581-66F3E657BCF9}"/>
              </a:ext>
            </a:extLst>
          </p:cNvPr>
          <p:cNvSpPr txBox="1"/>
          <p:nvPr/>
        </p:nvSpPr>
        <p:spPr>
          <a:xfrm>
            <a:off x="626853" y="5675894"/>
            <a:ext cx="50435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Aptos"/>
              </a:rPr>
              <a:t>Proposed Einstein Telescope</a:t>
            </a:r>
            <a:endParaRPr lang="en-US"/>
          </a:p>
        </p:txBody>
      </p:sp>
    </p:spTree>
    <p:extLst>
      <p:ext uri="{BB962C8B-B14F-4D97-AF65-F5344CB8AC3E}">
        <p14:creationId xmlns:p14="http://schemas.microsoft.com/office/powerpoint/2010/main" val="3315885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ítulo 1">
            <a:extLst>
              <a:ext uri="{FF2B5EF4-FFF2-40B4-BE49-F238E27FC236}">
                <a16:creationId xmlns:a16="http://schemas.microsoft.com/office/drawing/2014/main" id="{29D7BA37-9678-58B8-46F5-A6B1132F6E78}"/>
              </a:ext>
            </a:extLst>
          </p:cNvPr>
          <p:cNvSpPr>
            <a:spLocks noGrp="1"/>
          </p:cNvSpPr>
          <p:nvPr>
            <p:ph type="title"/>
          </p:nvPr>
        </p:nvSpPr>
        <p:spPr>
          <a:xfrm>
            <a:off x="803189" y="1209184"/>
            <a:ext cx="3089189" cy="4734416"/>
          </a:xfrm>
        </p:spPr>
        <p:txBody>
          <a:bodyPr anchor="ctr">
            <a:normAutofit/>
          </a:bodyPr>
          <a:lstStyle/>
          <a:p>
            <a:r>
              <a:rPr lang="es-ES" dirty="0" err="1"/>
              <a:t>conclusion</a:t>
            </a:r>
          </a:p>
        </p:txBody>
      </p:sp>
      <p:sp>
        <p:nvSpPr>
          <p:cNvPr id="13" name="Rectangle 12">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16">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Marcador de contenido 2">
            <a:extLst>
              <a:ext uri="{FF2B5EF4-FFF2-40B4-BE49-F238E27FC236}">
                <a16:creationId xmlns:a16="http://schemas.microsoft.com/office/drawing/2014/main" id="{6E05DBB7-D04E-AB7B-32D0-6B1FB566A96B}"/>
              </a:ext>
            </a:extLst>
          </p:cNvPr>
          <p:cNvSpPr>
            <a:spLocks noGrp="1"/>
          </p:cNvSpPr>
          <p:nvPr>
            <p:ph idx="1"/>
          </p:nvPr>
        </p:nvSpPr>
        <p:spPr>
          <a:xfrm>
            <a:off x="4561870" y="723900"/>
            <a:ext cx="7183597" cy="3152362"/>
          </a:xfrm>
        </p:spPr>
        <p:txBody>
          <a:bodyPr>
            <a:normAutofit/>
          </a:bodyPr>
          <a:lstStyle/>
          <a:p>
            <a:pPr marL="305435" indent="-305435"/>
            <a:r>
              <a:rPr lang="es-ES" dirty="0" err="1"/>
              <a:t>Limitations</a:t>
            </a:r>
            <a:r>
              <a:rPr lang="es-ES" dirty="0"/>
              <a:t> – Used </a:t>
            </a:r>
            <a:r>
              <a:rPr lang="es-ES" dirty="0" err="1"/>
              <a:t>compactness</a:t>
            </a:r>
            <a:r>
              <a:rPr lang="es-ES" dirty="0"/>
              <a:t> </a:t>
            </a:r>
            <a:r>
              <a:rPr lang="es-ES" dirty="0" err="1"/>
              <a:t>limit</a:t>
            </a:r>
            <a:r>
              <a:rPr lang="es-ES" dirty="0"/>
              <a:t> </a:t>
            </a:r>
            <a:r>
              <a:rPr lang="es-ES" dirty="0" err="1"/>
              <a:t>of</a:t>
            </a:r>
            <a:r>
              <a:rPr lang="es-ES" dirty="0"/>
              <a:t> 0 &lt; C &lt; 4/9. This is known as the Buchdahl Limit. It assumes perfect fluidity.</a:t>
            </a:r>
            <a:endParaRPr lang="es-ES" dirty="0">
              <a:latin typeface="Cambria Math"/>
              <a:ea typeface="Cambria Math"/>
            </a:endParaRPr>
          </a:p>
          <a:p>
            <a:pPr marL="305435" indent="-305435"/>
            <a:r>
              <a:rPr lang="es-ES" dirty="0"/>
              <a:t>Assumes stars are zero temperature and non-spinning.</a:t>
            </a:r>
          </a:p>
          <a:p>
            <a:pPr marL="305435" indent="-305435"/>
            <a:endParaRPr lang="es-ES" dirty="0"/>
          </a:p>
          <a:p>
            <a:pPr marL="305435" indent="-305435"/>
            <a:endParaRPr lang="es-ES" dirty="0"/>
          </a:p>
          <a:p>
            <a:pPr marL="305435" indent="-305435"/>
            <a:endParaRPr lang="es-ES" dirty="0"/>
          </a:p>
          <a:p>
            <a:pPr marL="305435" indent="-305435"/>
            <a:r>
              <a:rPr lang="es-ES" dirty="0" err="1"/>
              <a:t>What</a:t>
            </a:r>
            <a:r>
              <a:rPr lang="es-ES" dirty="0"/>
              <a:t> </a:t>
            </a:r>
            <a:r>
              <a:rPr lang="es-ES" dirty="0" err="1"/>
              <a:t>we</a:t>
            </a:r>
            <a:r>
              <a:rPr lang="es-ES" dirty="0"/>
              <a:t> </a:t>
            </a:r>
            <a:r>
              <a:rPr lang="es-ES" dirty="0" err="1"/>
              <a:t>would've</a:t>
            </a:r>
            <a:r>
              <a:rPr lang="es-ES" dirty="0"/>
              <a:t> </a:t>
            </a:r>
            <a:r>
              <a:rPr lang="es-ES" dirty="0" err="1"/>
              <a:t>liked</a:t>
            </a:r>
            <a:r>
              <a:rPr lang="es-ES" dirty="0"/>
              <a:t> </a:t>
            </a:r>
            <a:r>
              <a:rPr lang="es-ES" dirty="0" err="1"/>
              <a:t>to</a:t>
            </a:r>
            <a:r>
              <a:rPr lang="es-ES" dirty="0"/>
              <a:t> do – Used </a:t>
            </a:r>
            <a:r>
              <a:rPr lang="es-ES" dirty="0" err="1"/>
              <a:t>our</a:t>
            </a:r>
            <a:r>
              <a:rPr lang="es-ES" dirty="0"/>
              <a:t> Fisher Matrix </a:t>
            </a:r>
            <a:r>
              <a:rPr lang="es-ES" dirty="0" err="1"/>
              <a:t>model</a:t>
            </a:r>
            <a:r>
              <a:rPr lang="es-ES" dirty="0"/>
              <a:t> and </a:t>
            </a:r>
            <a:r>
              <a:rPr lang="es-ES" dirty="0" err="1"/>
              <a:t>add</a:t>
            </a:r>
            <a:r>
              <a:rPr lang="es-ES" dirty="0"/>
              <a:t> </a:t>
            </a:r>
            <a:r>
              <a:rPr lang="es-ES" dirty="0" err="1"/>
              <a:t>tidal</a:t>
            </a:r>
            <a:r>
              <a:rPr lang="es-ES" dirty="0"/>
              <a:t> </a:t>
            </a:r>
            <a:r>
              <a:rPr lang="es-ES" dirty="0" err="1"/>
              <a:t>deformability</a:t>
            </a:r>
            <a:r>
              <a:rPr lang="es-ES" dirty="0"/>
              <a:t> as a 5</a:t>
            </a:r>
            <a:r>
              <a:rPr lang="es-ES" baseline="30000" dirty="0"/>
              <a:t>th</a:t>
            </a:r>
            <a:r>
              <a:rPr lang="es-ES" dirty="0"/>
              <a:t> </a:t>
            </a:r>
            <a:r>
              <a:rPr lang="es-ES" dirty="0" err="1"/>
              <a:t>parameter</a:t>
            </a:r>
            <a:r>
              <a:rPr lang="es-ES" dirty="0"/>
              <a:t>.</a:t>
            </a:r>
          </a:p>
        </p:txBody>
      </p:sp>
      <p:pic>
        <p:nvPicPr>
          <p:cNvPr id="4" name="Picture 3">
            <a:extLst>
              <a:ext uri="{FF2B5EF4-FFF2-40B4-BE49-F238E27FC236}">
                <a16:creationId xmlns:a16="http://schemas.microsoft.com/office/drawing/2014/main" id="{CEAC6126-D66A-55DA-4D74-88EB5A671B0D}"/>
              </a:ext>
            </a:extLst>
          </p:cNvPr>
          <p:cNvPicPr>
            <a:picLocks noChangeAspect="1"/>
          </p:cNvPicPr>
          <p:nvPr/>
        </p:nvPicPr>
        <p:blipFill>
          <a:blip r:embed="rId2"/>
          <a:stretch>
            <a:fillRect/>
          </a:stretch>
        </p:blipFill>
        <p:spPr>
          <a:xfrm>
            <a:off x="4561870" y="4149588"/>
            <a:ext cx="7183597" cy="1981682"/>
          </a:xfrm>
          <a:prstGeom prst="rect">
            <a:avLst/>
          </a:prstGeom>
        </p:spPr>
      </p:pic>
    </p:spTree>
    <p:extLst>
      <p:ext uri="{BB962C8B-B14F-4D97-AF65-F5344CB8AC3E}">
        <p14:creationId xmlns:p14="http://schemas.microsoft.com/office/powerpoint/2010/main" val="301344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37AB5-4D98-6B6A-B9F4-888C1C3934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789E8C3-494A-C512-2D86-420F52957C2E}"/>
              </a:ext>
            </a:extLst>
          </p:cNvPr>
          <p:cNvSpPr>
            <a:spLocks noGrp="1"/>
          </p:cNvSpPr>
          <p:nvPr>
            <p:ph type="title"/>
          </p:nvPr>
        </p:nvSpPr>
        <p:spPr/>
        <p:txBody>
          <a:bodyPr/>
          <a:lstStyle/>
          <a:p>
            <a:r>
              <a:rPr lang="es-ES" err="1"/>
              <a:t>What</a:t>
            </a:r>
            <a:r>
              <a:rPr lang="es-ES"/>
              <a:t> are compact </a:t>
            </a:r>
            <a:r>
              <a:rPr lang="es-ES" err="1"/>
              <a:t>objects</a:t>
            </a:r>
            <a:r>
              <a:rPr lang="es-ES"/>
              <a:t>?</a:t>
            </a:r>
          </a:p>
        </p:txBody>
      </p:sp>
      <p:pic>
        <p:nvPicPr>
          <p:cNvPr id="5" name="Imagen 4" descr="Schwarzschild Radius">
            <a:extLst>
              <a:ext uri="{FF2B5EF4-FFF2-40B4-BE49-F238E27FC236}">
                <a16:creationId xmlns:a16="http://schemas.microsoft.com/office/drawing/2014/main" id="{D337A34C-FE39-EA07-1A3E-EC3FB4EDA29E}"/>
              </a:ext>
            </a:extLst>
          </p:cNvPr>
          <p:cNvPicPr>
            <a:picLocks noChangeAspect="1"/>
          </p:cNvPicPr>
          <p:nvPr/>
        </p:nvPicPr>
        <p:blipFill>
          <a:blip r:embed="rId2"/>
          <a:stretch>
            <a:fillRect/>
          </a:stretch>
        </p:blipFill>
        <p:spPr>
          <a:xfrm>
            <a:off x="6498609" y="2472480"/>
            <a:ext cx="4688005" cy="3152711"/>
          </a:xfrm>
          <a:prstGeom prst="rect">
            <a:avLst/>
          </a:prstGeom>
        </p:spPr>
      </p:pic>
      <p:graphicFrame>
        <p:nvGraphicFramePr>
          <p:cNvPr id="7" name="Marcador de contenido 6">
            <a:extLst>
              <a:ext uri="{FF2B5EF4-FFF2-40B4-BE49-F238E27FC236}">
                <a16:creationId xmlns:a16="http://schemas.microsoft.com/office/drawing/2014/main" id="{42C5BE4B-9F01-C6D0-269D-28AD56B1AB15}"/>
              </a:ext>
            </a:extLst>
          </p:cNvPr>
          <p:cNvGraphicFramePr>
            <a:graphicFrameLocks noGrp="1"/>
          </p:cNvGraphicFramePr>
          <p:nvPr>
            <p:ph idx="1"/>
            <p:extLst>
              <p:ext uri="{D42A27DB-BD31-4B8C-83A1-F6EECF244321}">
                <p14:modId xmlns:p14="http://schemas.microsoft.com/office/powerpoint/2010/main" val="1743311338"/>
              </p:ext>
            </p:extLst>
          </p:nvPr>
        </p:nvGraphicFramePr>
        <p:xfrm>
          <a:off x="728876" y="2147106"/>
          <a:ext cx="4797309" cy="1483360"/>
        </p:xfrm>
        <a:graphic>
          <a:graphicData uri="http://schemas.openxmlformats.org/drawingml/2006/table">
            <a:tbl>
              <a:tblPr firstRow="1" bandRow="1">
                <a:tableStyleId>{5C22544A-7EE6-4342-B048-85BDC9FD1C3A}</a:tableStyleId>
              </a:tblPr>
              <a:tblGrid>
                <a:gridCol w="1599103">
                  <a:extLst>
                    <a:ext uri="{9D8B030D-6E8A-4147-A177-3AD203B41FA5}">
                      <a16:colId xmlns:a16="http://schemas.microsoft.com/office/drawing/2014/main" val="3024901303"/>
                    </a:ext>
                  </a:extLst>
                </a:gridCol>
                <a:gridCol w="1599103">
                  <a:extLst>
                    <a:ext uri="{9D8B030D-6E8A-4147-A177-3AD203B41FA5}">
                      <a16:colId xmlns:a16="http://schemas.microsoft.com/office/drawing/2014/main" val="743400862"/>
                    </a:ext>
                  </a:extLst>
                </a:gridCol>
                <a:gridCol w="1599103">
                  <a:extLst>
                    <a:ext uri="{9D8B030D-6E8A-4147-A177-3AD203B41FA5}">
                      <a16:colId xmlns:a16="http://schemas.microsoft.com/office/drawing/2014/main" val="1549401213"/>
                    </a:ext>
                  </a:extLst>
                </a:gridCol>
              </a:tblGrid>
              <a:tr h="370840">
                <a:tc>
                  <a:txBody>
                    <a:bodyPr/>
                    <a:lstStyle/>
                    <a:p>
                      <a:endParaRPr lang="es-ES"/>
                    </a:p>
                  </a:txBody>
                  <a:tcPr/>
                </a:tc>
                <a:tc>
                  <a:txBody>
                    <a:bodyPr/>
                    <a:lstStyle/>
                    <a:p>
                      <a:pPr algn="ctr"/>
                      <a:r>
                        <a:rPr lang="es-ES" err="1"/>
                        <a:t>Mass</a:t>
                      </a:r>
                      <a:r>
                        <a:rPr lang="es-ES"/>
                        <a:t> (M</a:t>
                      </a:r>
                      <a:r>
                        <a:rPr lang="es-ES" sz="1800" b="0" i="0" u="none" strike="noStrike" baseline="-25000" noProof="0">
                          <a:latin typeface="Gill Sans MT"/>
                        </a:rPr>
                        <a:t>⊙</a:t>
                      </a:r>
                      <a:r>
                        <a:rPr lang="es-ES" sz="1800" b="0" i="0" u="none" strike="noStrike" noProof="0">
                          <a:latin typeface="Gill Sans MT"/>
                        </a:rPr>
                        <a:t> )</a:t>
                      </a:r>
                      <a:endParaRPr lang="es-ES" err="1"/>
                    </a:p>
                  </a:txBody>
                  <a:tcPr/>
                </a:tc>
                <a:tc>
                  <a:txBody>
                    <a:bodyPr/>
                    <a:lstStyle/>
                    <a:p>
                      <a:pPr algn="ctr"/>
                      <a:r>
                        <a:rPr lang="es-ES" err="1"/>
                        <a:t>Radii</a:t>
                      </a:r>
                      <a:r>
                        <a:rPr lang="es-ES"/>
                        <a:t> (km)</a:t>
                      </a:r>
                    </a:p>
                  </a:txBody>
                  <a:tcPr/>
                </a:tc>
                <a:extLst>
                  <a:ext uri="{0D108BD9-81ED-4DB2-BD59-A6C34878D82A}">
                    <a16:rowId xmlns:a16="http://schemas.microsoft.com/office/drawing/2014/main" val="4040437793"/>
                  </a:ext>
                </a:extLst>
              </a:tr>
              <a:tr h="370840">
                <a:tc>
                  <a:txBody>
                    <a:bodyPr/>
                    <a:lstStyle/>
                    <a:p>
                      <a:r>
                        <a:rPr lang="es-ES"/>
                        <a:t>White </a:t>
                      </a:r>
                      <a:r>
                        <a:rPr lang="es-ES" err="1"/>
                        <a:t>dwarf</a:t>
                      </a:r>
                    </a:p>
                  </a:txBody>
                  <a:tcPr/>
                </a:tc>
                <a:tc>
                  <a:txBody>
                    <a:bodyPr/>
                    <a:lstStyle/>
                    <a:p>
                      <a:pPr algn="ctr"/>
                      <a:r>
                        <a:rPr lang="es-ES"/>
                        <a:t>0.17-1.33</a:t>
                      </a:r>
                    </a:p>
                  </a:txBody>
                  <a:tcPr/>
                </a:tc>
                <a:tc>
                  <a:txBody>
                    <a:bodyPr/>
                    <a:lstStyle/>
                    <a:p>
                      <a:pPr algn="ctr"/>
                      <a:r>
                        <a:rPr lang="es-ES"/>
                        <a:t>5000-14000</a:t>
                      </a:r>
                    </a:p>
                  </a:txBody>
                  <a:tcPr/>
                </a:tc>
                <a:extLst>
                  <a:ext uri="{0D108BD9-81ED-4DB2-BD59-A6C34878D82A}">
                    <a16:rowId xmlns:a16="http://schemas.microsoft.com/office/drawing/2014/main" val="3089893475"/>
                  </a:ext>
                </a:extLst>
              </a:tr>
              <a:tr h="370840">
                <a:tc>
                  <a:txBody>
                    <a:bodyPr/>
                    <a:lstStyle/>
                    <a:p>
                      <a:r>
                        <a:rPr lang="es-ES" err="1"/>
                        <a:t>Neutron</a:t>
                      </a:r>
                      <a:r>
                        <a:rPr lang="es-ES"/>
                        <a:t> </a:t>
                      </a:r>
                      <a:r>
                        <a:rPr lang="es-ES" err="1"/>
                        <a:t>star</a:t>
                      </a:r>
                    </a:p>
                  </a:txBody>
                  <a:tcPr/>
                </a:tc>
                <a:tc>
                  <a:txBody>
                    <a:bodyPr/>
                    <a:lstStyle/>
                    <a:p>
                      <a:pPr algn="ctr"/>
                      <a:r>
                        <a:rPr lang="es-ES"/>
                        <a:t>0.7-2.5</a:t>
                      </a:r>
                    </a:p>
                  </a:txBody>
                  <a:tcPr/>
                </a:tc>
                <a:tc>
                  <a:txBody>
                    <a:bodyPr/>
                    <a:lstStyle/>
                    <a:p>
                      <a:pPr algn="ctr"/>
                      <a:r>
                        <a:rPr lang="es-ES"/>
                        <a:t>11-15</a:t>
                      </a:r>
                    </a:p>
                  </a:txBody>
                  <a:tcPr/>
                </a:tc>
                <a:extLst>
                  <a:ext uri="{0D108BD9-81ED-4DB2-BD59-A6C34878D82A}">
                    <a16:rowId xmlns:a16="http://schemas.microsoft.com/office/drawing/2014/main" val="4055000225"/>
                  </a:ext>
                </a:extLst>
              </a:tr>
              <a:tr h="370840">
                <a:tc>
                  <a:txBody>
                    <a:bodyPr/>
                    <a:lstStyle/>
                    <a:p>
                      <a:r>
                        <a:rPr lang="es-ES"/>
                        <a:t>Black </a:t>
                      </a:r>
                      <a:r>
                        <a:rPr lang="es-ES" err="1"/>
                        <a:t>hole</a:t>
                      </a:r>
                    </a:p>
                  </a:txBody>
                  <a:tcPr/>
                </a:tc>
                <a:tc>
                  <a:txBody>
                    <a:bodyPr/>
                    <a:lstStyle/>
                    <a:p>
                      <a:pPr algn="ctr"/>
                      <a:r>
                        <a:rPr lang="es-ES"/>
                        <a:t>5-10¹¹</a:t>
                      </a:r>
                    </a:p>
                  </a:txBody>
                  <a:tcPr/>
                </a:tc>
                <a:tc>
                  <a:txBody>
                    <a:bodyPr/>
                    <a:lstStyle/>
                    <a:p>
                      <a:pPr algn="ctr"/>
                      <a:r>
                        <a:rPr lang="es-ES"/>
                        <a:t>30-10¹¹</a:t>
                      </a:r>
                    </a:p>
                  </a:txBody>
                  <a:tcPr/>
                </a:tc>
                <a:extLst>
                  <a:ext uri="{0D108BD9-81ED-4DB2-BD59-A6C34878D82A}">
                    <a16:rowId xmlns:a16="http://schemas.microsoft.com/office/drawing/2014/main" val="685820521"/>
                  </a:ext>
                </a:extLst>
              </a:tr>
            </a:tbl>
          </a:graphicData>
        </a:graphic>
      </p:graphicFrame>
      <p:pic>
        <p:nvPicPr>
          <p:cNvPr id="8" name="Imagen 7" descr="Everything You Need To Know About Neutron Stars (video)">
            <a:extLst>
              <a:ext uri="{FF2B5EF4-FFF2-40B4-BE49-F238E27FC236}">
                <a16:creationId xmlns:a16="http://schemas.microsoft.com/office/drawing/2014/main" id="{163238C2-EB49-DBA9-B1BD-A2CA726D3CC3}"/>
              </a:ext>
            </a:extLst>
          </p:cNvPr>
          <p:cNvPicPr>
            <a:picLocks noChangeAspect="1"/>
          </p:cNvPicPr>
          <p:nvPr/>
        </p:nvPicPr>
        <p:blipFill>
          <a:blip r:embed="rId3"/>
          <a:stretch>
            <a:fillRect/>
          </a:stretch>
        </p:blipFill>
        <p:spPr>
          <a:xfrm>
            <a:off x="1346579" y="3950072"/>
            <a:ext cx="3562065" cy="2278812"/>
          </a:xfrm>
          <a:prstGeom prst="rect">
            <a:avLst/>
          </a:prstGeom>
        </p:spPr>
      </p:pic>
    </p:spTree>
    <p:extLst>
      <p:ext uri="{BB962C8B-B14F-4D97-AF65-F5344CB8AC3E}">
        <p14:creationId xmlns:p14="http://schemas.microsoft.com/office/powerpoint/2010/main" val="396354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D8F2D-85B6-588F-C07D-9A7CCB7D4656}"/>
              </a:ext>
            </a:extLst>
          </p:cNvPr>
          <p:cNvSpPr>
            <a:spLocks noGrp="1"/>
          </p:cNvSpPr>
          <p:nvPr>
            <p:ph type="title"/>
          </p:nvPr>
        </p:nvSpPr>
        <p:spPr/>
        <p:txBody>
          <a:bodyPr/>
          <a:lstStyle/>
          <a:p>
            <a:r>
              <a:rPr lang="es-ES" err="1"/>
              <a:t>Neutron</a:t>
            </a:r>
            <a:r>
              <a:rPr lang="es-ES"/>
              <a:t> </a:t>
            </a:r>
            <a:r>
              <a:rPr lang="es-ES" err="1"/>
              <a:t>star</a:t>
            </a:r>
            <a:r>
              <a:rPr lang="es-ES"/>
              <a:t> </a:t>
            </a:r>
            <a:r>
              <a:rPr lang="es-ES" err="1"/>
              <a:t>structure</a:t>
            </a:r>
          </a:p>
        </p:txBody>
      </p:sp>
      <p:pic>
        <p:nvPicPr>
          <p:cNvPr id="4" name="Marcador de contenido 3" descr="Neutron Star Structure Diagram [IMAGE] | EurekAlert! Science News Releases">
            <a:extLst>
              <a:ext uri="{FF2B5EF4-FFF2-40B4-BE49-F238E27FC236}">
                <a16:creationId xmlns:a16="http://schemas.microsoft.com/office/drawing/2014/main" id="{8129D848-0F88-1016-7BA0-0D7E15C6A9F9}"/>
              </a:ext>
            </a:extLst>
          </p:cNvPr>
          <p:cNvPicPr>
            <a:picLocks noGrp="1" noChangeAspect="1"/>
          </p:cNvPicPr>
          <p:nvPr>
            <p:ph idx="1"/>
          </p:nvPr>
        </p:nvPicPr>
        <p:blipFill>
          <a:blip r:embed="rId2"/>
          <a:stretch>
            <a:fillRect/>
          </a:stretch>
        </p:blipFill>
        <p:spPr>
          <a:xfrm>
            <a:off x="583936" y="2203242"/>
            <a:ext cx="4359470" cy="3678303"/>
          </a:xfrm>
          <a:prstGeom prst="rect">
            <a:avLst/>
          </a:prstGeom>
        </p:spPr>
      </p:pic>
      <p:sp>
        <p:nvSpPr>
          <p:cNvPr id="5" name="CuadroTexto 4">
            <a:extLst>
              <a:ext uri="{FF2B5EF4-FFF2-40B4-BE49-F238E27FC236}">
                <a16:creationId xmlns:a16="http://schemas.microsoft.com/office/drawing/2014/main" id="{2C9CE6CA-144F-D033-8E2D-27C5BA8A3FE2}"/>
              </a:ext>
            </a:extLst>
          </p:cNvPr>
          <p:cNvSpPr txBox="1"/>
          <p:nvPr/>
        </p:nvSpPr>
        <p:spPr>
          <a:xfrm>
            <a:off x="5261735" y="2196330"/>
            <a:ext cx="62182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err="1">
                <a:solidFill>
                  <a:schemeClr val="accent2"/>
                </a:solidFill>
              </a:rPr>
              <a:t>Outer</a:t>
            </a:r>
            <a:r>
              <a:rPr lang="es-ES" sz="2400">
                <a:solidFill>
                  <a:schemeClr val="accent2"/>
                </a:solidFill>
              </a:rPr>
              <a:t> </a:t>
            </a:r>
            <a:r>
              <a:rPr lang="es-ES" sz="2400" err="1">
                <a:solidFill>
                  <a:schemeClr val="accent2"/>
                </a:solidFill>
              </a:rPr>
              <a:t>crust</a:t>
            </a:r>
            <a:r>
              <a:rPr lang="es-ES" sz="2400">
                <a:solidFill>
                  <a:schemeClr val="accent2"/>
                </a:solidFill>
              </a:rPr>
              <a:t>:</a:t>
            </a:r>
          </a:p>
          <a:p>
            <a:pPr algn="ctr"/>
            <a:r>
              <a:rPr lang="es-ES" sz="2400">
                <a:solidFill>
                  <a:schemeClr val="accent2"/>
                </a:solidFill>
              </a:rPr>
              <a:t>~100m</a:t>
            </a:r>
          </a:p>
        </p:txBody>
      </p:sp>
      <p:pic>
        <p:nvPicPr>
          <p:cNvPr id="6" name="Imagen 5" descr="Improving nuclear physics models for neutron star crusts">
            <a:extLst>
              <a:ext uri="{FF2B5EF4-FFF2-40B4-BE49-F238E27FC236}">
                <a16:creationId xmlns:a16="http://schemas.microsoft.com/office/drawing/2014/main" id="{4B5AFF39-2448-0ADA-D1DB-1CE1E9F5FE0A}"/>
              </a:ext>
            </a:extLst>
          </p:cNvPr>
          <p:cNvPicPr>
            <a:picLocks noChangeAspect="1"/>
          </p:cNvPicPr>
          <p:nvPr/>
        </p:nvPicPr>
        <p:blipFill>
          <a:blip r:embed="rId3"/>
          <a:stretch>
            <a:fillRect/>
          </a:stretch>
        </p:blipFill>
        <p:spPr>
          <a:xfrm>
            <a:off x="6357667" y="3109013"/>
            <a:ext cx="4005532" cy="1876425"/>
          </a:xfrm>
          <a:prstGeom prst="rect">
            <a:avLst/>
          </a:prstGeom>
        </p:spPr>
      </p:pic>
    </p:spTree>
    <p:extLst>
      <p:ext uri="{BB962C8B-B14F-4D97-AF65-F5344CB8AC3E}">
        <p14:creationId xmlns:p14="http://schemas.microsoft.com/office/powerpoint/2010/main" val="418809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9220C-D5A6-8A06-A1E1-0664B2AA8E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798F893-109F-5A37-343A-D57959F58D15}"/>
              </a:ext>
            </a:extLst>
          </p:cNvPr>
          <p:cNvSpPr>
            <a:spLocks noGrp="1"/>
          </p:cNvSpPr>
          <p:nvPr>
            <p:ph type="title"/>
          </p:nvPr>
        </p:nvSpPr>
        <p:spPr/>
        <p:txBody>
          <a:bodyPr/>
          <a:lstStyle/>
          <a:p>
            <a:r>
              <a:rPr lang="es-ES" err="1"/>
              <a:t>Neutron</a:t>
            </a:r>
            <a:r>
              <a:rPr lang="es-ES"/>
              <a:t> </a:t>
            </a:r>
            <a:r>
              <a:rPr lang="es-ES" err="1"/>
              <a:t>star</a:t>
            </a:r>
            <a:r>
              <a:rPr lang="es-ES"/>
              <a:t> </a:t>
            </a:r>
            <a:r>
              <a:rPr lang="es-ES" err="1"/>
              <a:t>structure</a:t>
            </a:r>
          </a:p>
        </p:txBody>
      </p:sp>
      <p:pic>
        <p:nvPicPr>
          <p:cNvPr id="4" name="Marcador de contenido 3" descr="Neutron Star Structure Diagram [IMAGE] | EurekAlert! Science News Releases">
            <a:extLst>
              <a:ext uri="{FF2B5EF4-FFF2-40B4-BE49-F238E27FC236}">
                <a16:creationId xmlns:a16="http://schemas.microsoft.com/office/drawing/2014/main" id="{E628C8D9-4767-C15A-6224-ECD767F8669F}"/>
              </a:ext>
            </a:extLst>
          </p:cNvPr>
          <p:cNvPicPr>
            <a:picLocks noGrp="1" noChangeAspect="1"/>
          </p:cNvPicPr>
          <p:nvPr>
            <p:ph idx="1"/>
          </p:nvPr>
        </p:nvPicPr>
        <p:blipFill>
          <a:blip r:embed="rId2"/>
          <a:stretch>
            <a:fillRect/>
          </a:stretch>
        </p:blipFill>
        <p:spPr>
          <a:xfrm>
            <a:off x="583936" y="2203242"/>
            <a:ext cx="4359470" cy="3678303"/>
          </a:xfrm>
          <a:prstGeom prst="rect">
            <a:avLst/>
          </a:prstGeom>
        </p:spPr>
      </p:pic>
      <p:sp>
        <p:nvSpPr>
          <p:cNvPr id="5" name="CuadroTexto 4">
            <a:extLst>
              <a:ext uri="{FF2B5EF4-FFF2-40B4-BE49-F238E27FC236}">
                <a16:creationId xmlns:a16="http://schemas.microsoft.com/office/drawing/2014/main" id="{1C29BE9C-CC7F-BB7A-E372-7D9BD42C6E7F}"/>
              </a:ext>
            </a:extLst>
          </p:cNvPr>
          <p:cNvSpPr txBox="1"/>
          <p:nvPr/>
        </p:nvSpPr>
        <p:spPr>
          <a:xfrm>
            <a:off x="5261735" y="2196330"/>
            <a:ext cx="62182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err="1">
                <a:solidFill>
                  <a:schemeClr val="accent2"/>
                </a:solidFill>
              </a:rPr>
              <a:t>Inner</a:t>
            </a:r>
            <a:r>
              <a:rPr lang="es-ES" sz="2400">
                <a:solidFill>
                  <a:schemeClr val="accent2"/>
                </a:solidFill>
              </a:rPr>
              <a:t> </a:t>
            </a:r>
            <a:r>
              <a:rPr lang="es-ES" sz="2400" err="1">
                <a:solidFill>
                  <a:schemeClr val="accent2"/>
                </a:solidFill>
              </a:rPr>
              <a:t>crust</a:t>
            </a:r>
            <a:r>
              <a:rPr lang="es-ES" sz="2400">
                <a:solidFill>
                  <a:schemeClr val="accent2"/>
                </a:solidFill>
              </a:rPr>
              <a:t>:</a:t>
            </a:r>
          </a:p>
          <a:p>
            <a:pPr algn="ctr"/>
            <a:r>
              <a:rPr lang="es-ES" sz="2400">
                <a:solidFill>
                  <a:schemeClr val="accent2"/>
                </a:solidFill>
              </a:rPr>
              <a:t>~400m</a:t>
            </a:r>
          </a:p>
          <a:p>
            <a:pPr algn="ctr"/>
            <a:r>
              <a:rPr lang="es-ES" sz="2400">
                <a:solidFill>
                  <a:schemeClr val="accent2"/>
                </a:solidFill>
              </a:rPr>
              <a:t>2.6x10⁻⁴fm⁻³ (</a:t>
            </a:r>
            <a:r>
              <a:rPr lang="es-ES" sz="2400" err="1">
                <a:solidFill>
                  <a:schemeClr val="accent2"/>
                </a:solidFill>
              </a:rPr>
              <a:t>neutron</a:t>
            </a:r>
            <a:r>
              <a:rPr lang="es-ES" sz="2400">
                <a:solidFill>
                  <a:schemeClr val="accent2"/>
                </a:solidFill>
              </a:rPr>
              <a:t> </a:t>
            </a:r>
            <a:r>
              <a:rPr lang="es-ES" sz="2400" err="1">
                <a:solidFill>
                  <a:schemeClr val="accent2"/>
                </a:solidFill>
              </a:rPr>
              <a:t>drip</a:t>
            </a:r>
            <a:r>
              <a:rPr lang="es-ES" sz="2400">
                <a:solidFill>
                  <a:schemeClr val="accent2"/>
                </a:solidFill>
              </a:rPr>
              <a:t> </a:t>
            </a:r>
            <a:r>
              <a:rPr lang="es-ES" sz="2400" err="1">
                <a:solidFill>
                  <a:schemeClr val="accent2"/>
                </a:solidFill>
              </a:rPr>
              <a:t>point</a:t>
            </a:r>
            <a:r>
              <a:rPr lang="es-ES" sz="2400">
                <a:solidFill>
                  <a:schemeClr val="accent2"/>
                </a:solidFill>
              </a:rPr>
              <a:t>)</a:t>
            </a:r>
            <a:endParaRPr lang="es-ES">
              <a:solidFill>
                <a:schemeClr val="accent2"/>
              </a:solidFill>
            </a:endParaRPr>
          </a:p>
        </p:txBody>
      </p:sp>
      <p:pic>
        <p:nvPicPr>
          <p:cNvPr id="6" name="Imagen 5" descr="Jinniu Hu (胡⾦⽜)">
            <a:extLst>
              <a:ext uri="{FF2B5EF4-FFF2-40B4-BE49-F238E27FC236}">
                <a16:creationId xmlns:a16="http://schemas.microsoft.com/office/drawing/2014/main" id="{FA7A466E-E6F6-F46D-B512-C6110F3D4866}"/>
              </a:ext>
            </a:extLst>
          </p:cNvPr>
          <p:cNvPicPr>
            <a:picLocks noChangeAspect="1"/>
          </p:cNvPicPr>
          <p:nvPr/>
        </p:nvPicPr>
        <p:blipFill>
          <a:blip r:embed="rId3"/>
          <a:stretch>
            <a:fillRect/>
          </a:stretch>
        </p:blipFill>
        <p:spPr>
          <a:xfrm>
            <a:off x="6694908" y="3719243"/>
            <a:ext cx="3776753" cy="2711930"/>
          </a:xfrm>
          <a:prstGeom prst="rect">
            <a:avLst/>
          </a:prstGeom>
        </p:spPr>
      </p:pic>
    </p:spTree>
    <p:extLst>
      <p:ext uri="{BB962C8B-B14F-4D97-AF65-F5344CB8AC3E}">
        <p14:creationId xmlns:p14="http://schemas.microsoft.com/office/powerpoint/2010/main" val="219752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B7F68-0221-1C23-414F-E3150B4DC4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F198AF6-13F4-4982-2FCE-71D355C39958}"/>
              </a:ext>
            </a:extLst>
          </p:cNvPr>
          <p:cNvSpPr>
            <a:spLocks noGrp="1"/>
          </p:cNvSpPr>
          <p:nvPr>
            <p:ph type="title"/>
          </p:nvPr>
        </p:nvSpPr>
        <p:spPr/>
        <p:txBody>
          <a:bodyPr/>
          <a:lstStyle/>
          <a:p>
            <a:r>
              <a:rPr lang="es-ES" err="1"/>
              <a:t>Neutron</a:t>
            </a:r>
            <a:r>
              <a:rPr lang="es-ES"/>
              <a:t> </a:t>
            </a:r>
            <a:r>
              <a:rPr lang="es-ES" err="1"/>
              <a:t>star</a:t>
            </a:r>
            <a:r>
              <a:rPr lang="es-ES"/>
              <a:t> </a:t>
            </a:r>
            <a:r>
              <a:rPr lang="es-ES" err="1"/>
              <a:t>structure</a:t>
            </a:r>
          </a:p>
        </p:txBody>
      </p:sp>
      <p:pic>
        <p:nvPicPr>
          <p:cNvPr id="4" name="Marcador de contenido 3" descr="Neutron Star Structure Diagram [IMAGE] | EurekAlert! Science News Releases">
            <a:extLst>
              <a:ext uri="{FF2B5EF4-FFF2-40B4-BE49-F238E27FC236}">
                <a16:creationId xmlns:a16="http://schemas.microsoft.com/office/drawing/2014/main" id="{CEB36C68-DE55-ED9F-FF76-FB0AA57B9DDE}"/>
              </a:ext>
            </a:extLst>
          </p:cNvPr>
          <p:cNvPicPr>
            <a:picLocks noGrp="1" noChangeAspect="1"/>
          </p:cNvPicPr>
          <p:nvPr>
            <p:ph idx="1"/>
          </p:nvPr>
        </p:nvPicPr>
        <p:blipFill>
          <a:blip r:embed="rId2"/>
          <a:stretch>
            <a:fillRect/>
          </a:stretch>
        </p:blipFill>
        <p:spPr>
          <a:xfrm>
            <a:off x="583936" y="2203242"/>
            <a:ext cx="4359470" cy="3678303"/>
          </a:xfrm>
          <a:prstGeom prst="rect">
            <a:avLst/>
          </a:prstGeom>
        </p:spPr>
      </p:pic>
      <p:sp>
        <p:nvSpPr>
          <p:cNvPr id="5" name="CuadroTexto 4">
            <a:extLst>
              <a:ext uri="{FF2B5EF4-FFF2-40B4-BE49-F238E27FC236}">
                <a16:creationId xmlns:a16="http://schemas.microsoft.com/office/drawing/2014/main" id="{8CC5CD17-D988-ABB5-7B12-0DAA000503B1}"/>
              </a:ext>
            </a:extLst>
          </p:cNvPr>
          <p:cNvSpPr txBox="1"/>
          <p:nvPr/>
        </p:nvSpPr>
        <p:spPr>
          <a:xfrm>
            <a:off x="5261735" y="2196330"/>
            <a:ext cx="62182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err="1">
                <a:solidFill>
                  <a:schemeClr val="accent2"/>
                </a:solidFill>
              </a:rPr>
              <a:t>Outer</a:t>
            </a:r>
            <a:r>
              <a:rPr lang="es-ES" sz="2400">
                <a:solidFill>
                  <a:schemeClr val="accent2"/>
                </a:solidFill>
              </a:rPr>
              <a:t> </a:t>
            </a:r>
            <a:r>
              <a:rPr lang="es-ES" sz="2400" err="1">
                <a:solidFill>
                  <a:schemeClr val="accent2"/>
                </a:solidFill>
              </a:rPr>
              <a:t>core</a:t>
            </a:r>
            <a:endParaRPr lang="es-ES" sz="2400">
              <a:solidFill>
                <a:schemeClr val="accent2"/>
              </a:solidFill>
            </a:endParaRPr>
          </a:p>
          <a:p>
            <a:pPr algn="ctr"/>
            <a:r>
              <a:rPr lang="es-ES" sz="2400">
                <a:solidFill>
                  <a:schemeClr val="accent2"/>
                </a:solidFill>
              </a:rPr>
              <a:t>~10km</a:t>
            </a:r>
          </a:p>
          <a:p>
            <a:pPr algn="ctr"/>
            <a:r>
              <a:rPr lang="es-ES" sz="2400">
                <a:solidFill>
                  <a:schemeClr val="accent2"/>
                </a:solidFill>
              </a:rPr>
              <a:t>0.08 fm⁻³</a:t>
            </a:r>
          </a:p>
        </p:txBody>
      </p:sp>
      <p:sp>
        <p:nvSpPr>
          <p:cNvPr id="3" name="CuadroTexto 2">
            <a:extLst>
              <a:ext uri="{FF2B5EF4-FFF2-40B4-BE49-F238E27FC236}">
                <a16:creationId xmlns:a16="http://schemas.microsoft.com/office/drawing/2014/main" id="{2F086F70-F828-8F70-5BF3-60FA5133594D}"/>
              </a:ext>
            </a:extLst>
          </p:cNvPr>
          <p:cNvSpPr txBox="1"/>
          <p:nvPr/>
        </p:nvSpPr>
        <p:spPr>
          <a:xfrm>
            <a:off x="5649951" y="3494048"/>
            <a:ext cx="51667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err="1"/>
              <a:t>Uniform</a:t>
            </a:r>
            <a:r>
              <a:rPr lang="es-ES"/>
              <a:t> "</a:t>
            </a:r>
            <a:r>
              <a:rPr lang="es-ES" err="1"/>
              <a:t>liquid</a:t>
            </a:r>
            <a:r>
              <a:rPr lang="es-ES"/>
              <a:t>" </a:t>
            </a:r>
            <a:r>
              <a:rPr lang="es-ES" err="1"/>
              <a:t>matter</a:t>
            </a:r>
            <a:endParaRPr lang="es-ES"/>
          </a:p>
        </p:txBody>
      </p:sp>
    </p:spTree>
    <p:extLst>
      <p:ext uri="{BB962C8B-B14F-4D97-AF65-F5344CB8AC3E}">
        <p14:creationId xmlns:p14="http://schemas.microsoft.com/office/powerpoint/2010/main" val="356690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D089C-BC46-11C9-C794-02F91A76ACC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15BE069-A63E-A06B-66A9-B359585CF43F}"/>
              </a:ext>
            </a:extLst>
          </p:cNvPr>
          <p:cNvSpPr>
            <a:spLocks noGrp="1"/>
          </p:cNvSpPr>
          <p:nvPr>
            <p:ph type="title"/>
          </p:nvPr>
        </p:nvSpPr>
        <p:spPr/>
        <p:txBody>
          <a:bodyPr/>
          <a:lstStyle/>
          <a:p>
            <a:r>
              <a:rPr lang="es-ES" err="1"/>
              <a:t>Neutron</a:t>
            </a:r>
            <a:r>
              <a:rPr lang="es-ES"/>
              <a:t> </a:t>
            </a:r>
            <a:r>
              <a:rPr lang="es-ES" err="1"/>
              <a:t>star</a:t>
            </a:r>
            <a:r>
              <a:rPr lang="es-ES"/>
              <a:t> </a:t>
            </a:r>
            <a:r>
              <a:rPr lang="es-ES" err="1"/>
              <a:t>structure</a:t>
            </a:r>
          </a:p>
        </p:txBody>
      </p:sp>
      <p:pic>
        <p:nvPicPr>
          <p:cNvPr id="4" name="Marcador de contenido 3" descr="Neutron Star Structure Diagram [IMAGE] | EurekAlert! Science News Releases">
            <a:extLst>
              <a:ext uri="{FF2B5EF4-FFF2-40B4-BE49-F238E27FC236}">
                <a16:creationId xmlns:a16="http://schemas.microsoft.com/office/drawing/2014/main" id="{1F58692D-0DB2-9403-D4D5-5BEF8D8EAEBF}"/>
              </a:ext>
            </a:extLst>
          </p:cNvPr>
          <p:cNvPicPr>
            <a:picLocks noGrp="1" noChangeAspect="1"/>
          </p:cNvPicPr>
          <p:nvPr>
            <p:ph idx="1"/>
          </p:nvPr>
        </p:nvPicPr>
        <p:blipFill>
          <a:blip r:embed="rId2"/>
          <a:stretch>
            <a:fillRect/>
          </a:stretch>
        </p:blipFill>
        <p:spPr>
          <a:xfrm>
            <a:off x="583936" y="2203242"/>
            <a:ext cx="4359470" cy="3678303"/>
          </a:xfrm>
          <a:prstGeom prst="rect">
            <a:avLst/>
          </a:prstGeom>
        </p:spPr>
      </p:pic>
      <p:sp>
        <p:nvSpPr>
          <p:cNvPr id="5" name="CuadroTexto 4">
            <a:extLst>
              <a:ext uri="{FF2B5EF4-FFF2-40B4-BE49-F238E27FC236}">
                <a16:creationId xmlns:a16="http://schemas.microsoft.com/office/drawing/2014/main" id="{4B6164A6-9343-8420-9BEE-281F2D84AF5D}"/>
              </a:ext>
            </a:extLst>
          </p:cNvPr>
          <p:cNvSpPr txBox="1"/>
          <p:nvPr/>
        </p:nvSpPr>
        <p:spPr>
          <a:xfrm>
            <a:off x="5261735" y="2196330"/>
            <a:ext cx="62182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err="1">
                <a:solidFill>
                  <a:schemeClr val="accent2"/>
                </a:solidFill>
              </a:rPr>
              <a:t>Inner</a:t>
            </a:r>
            <a:r>
              <a:rPr lang="es-ES" sz="2400">
                <a:solidFill>
                  <a:schemeClr val="accent2"/>
                </a:solidFill>
              </a:rPr>
              <a:t> </a:t>
            </a:r>
            <a:r>
              <a:rPr lang="es-ES" sz="2400" err="1">
                <a:solidFill>
                  <a:schemeClr val="accent2"/>
                </a:solidFill>
              </a:rPr>
              <a:t>core</a:t>
            </a:r>
          </a:p>
          <a:p>
            <a:pPr algn="ctr"/>
            <a:r>
              <a:rPr lang="es-ES" sz="2400">
                <a:solidFill>
                  <a:schemeClr val="accent2"/>
                </a:solidFill>
              </a:rPr>
              <a:t>2-5km</a:t>
            </a:r>
          </a:p>
          <a:p>
            <a:pPr algn="ctr"/>
            <a:r>
              <a:rPr lang="es-ES" sz="2400">
                <a:solidFill>
                  <a:schemeClr val="accent2"/>
                </a:solidFill>
              </a:rPr>
              <a:t>0.34 fm⁻³</a:t>
            </a:r>
          </a:p>
        </p:txBody>
      </p:sp>
      <p:pic>
        <p:nvPicPr>
          <p:cNvPr id="10" name="Imagen 9" descr="4,503 Question Mark White Background Stock Video Footage - 4K and HD Video  Clips | Shutterstock">
            <a:extLst>
              <a:ext uri="{FF2B5EF4-FFF2-40B4-BE49-F238E27FC236}">
                <a16:creationId xmlns:a16="http://schemas.microsoft.com/office/drawing/2014/main" id="{3D0F400C-8A68-84BA-2B5E-E5A7F88D5B64}"/>
              </a:ext>
            </a:extLst>
          </p:cNvPr>
          <p:cNvPicPr>
            <a:picLocks noChangeAspect="1"/>
          </p:cNvPicPr>
          <p:nvPr/>
        </p:nvPicPr>
        <p:blipFill>
          <a:blip r:embed="rId3"/>
          <a:stretch>
            <a:fillRect/>
          </a:stretch>
        </p:blipFill>
        <p:spPr>
          <a:xfrm>
            <a:off x="6220005" y="3649693"/>
            <a:ext cx="4309613" cy="2419709"/>
          </a:xfrm>
          <a:prstGeom prst="rect">
            <a:avLst/>
          </a:prstGeom>
        </p:spPr>
      </p:pic>
    </p:spTree>
    <p:extLst>
      <p:ext uri="{BB962C8B-B14F-4D97-AF65-F5344CB8AC3E}">
        <p14:creationId xmlns:p14="http://schemas.microsoft.com/office/powerpoint/2010/main" val="195936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B44B-D6E4-321F-A063-A33C5A4E0F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432C867-1A87-4B26-67C1-81FFE8A9CEC2}"/>
              </a:ext>
            </a:extLst>
          </p:cNvPr>
          <p:cNvSpPr>
            <a:spLocks noGrp="1"/>
          </p:cNvSpPr>
          <p:nvPr>
            <p:ph type="title"/>
          </p:nvPr>
        </p:nvSpPr>
        <p:spPr/>
        <p:txBody>
          <a:bodyPr/>
          <a:lstStyle/>
          <a:p>
            <a:r>
              <a:rPr lang="es-ES" err="1"/>
              <a:t>Neutron</a:t>
            </a:r>
            <a:r>
              <a:rPr lang="es-ES"/>
              <a:t> </a:t>
            </a:r>
            <a:r>
              <a:rPr lang="es-ES" err="1"/>
              <a:t>star</a:t>
            </a:r>
            <a:r>
              <a:rPr lang="es-ES"/>
              <a:t> </a:t>
            </a:r>
            <a:r>
              <a:rPr lang="es-ES" err="1"/>
              <a:t>structure</a:t>
            </a:r>
          </a:p>
        </p:txBody>
      </p:sp>
      <p:pic>
        <p:nvPicPr>
          <p:cNvPr id="4" name="Marcador de contenido 3" descr="Neutron Star Structure Diagram [IMAGE] | EurekAlert! Science News Releases">
            <a:extLst>
              <a:ext uri="{FF2B5EF4-FFF2-40B4-BE49-F238E27FC236}">
                <a16:creationId xmlns:a16="http://schemas.microsoft.com/office/drawing/2014/main" id="{919C06AC-D68C-C195-1E0C-10C259CF9B63}"/>
              </a:ext>
            </a:extLst>
          </p:cNvPr>
          <p:cNvPicPr>
            <a:picLocks noGrp="1" noChangeAspect="1"/>
          </p:cNvPicPr>
          <p:nvPr>
            <p:ph idx="1"/>
          </p:nvPr>
        </p:nvPicPr>
        <p:blipFill>
          <a:blip r:embed="rId2"/>
          <a:stretch>
            <a:fillRect/>
          </a:stretch>
        </p:blipFill>
        <p:spPr>
          <a:xfrm>
            <a:off x="583936" y="2203242"/>
            <a:ext cx="4359470" cy="3678303"/>
          </a:xfrm>
          <a:prstGeom prst="rect">
            <a:avLst/>
          </a:prstGeom>
        </p:spPr>
      </p:pic>
      <p:sp>
        <p:nvSpPr>
          <p:cNvPr id="5" name="CuadroTexto 4">
            <a:extLst>
              <a:ext uri="{FF2B5EF4-FFF2-40B4-BE49-F238E27FC236}">
                <a16:creationId xmlns:a16="http://schemas.microsoft.com/office/drawing/2014/main" id="{492AA7EF-3124-062B-5706-4AB4F36225BD}"/>
              </a:ext>
            </a:extLst>
          </p:cNvPr>
          <p:cNvSpPr txBox="1"/>
          <p:nvPr/>
        </p:nvSpPr>
        <p:spPr>
          <a:xfrm>
            <a:off x="5261735" y="2196330"/>
            <a:ext cx="621820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err="1">
                <a:solidFill>
                  <a:schemeClr val="accent2"/>
                </a:solidFill>
              </a:rPr>
              <a:t>Inner</a:t>
            </a:r>
            <a:r>
              <a:rPr lang="es-ES" sz="2400">
                <a:solidFill>
                  <a:schemeClr val="accent2"/>
                </a:solidFill>
              </a:rPr>
              <a:t> </a:t>
            </a:r>
            <a:r>
              <a:rPr lang="es-ES" sz="2400" err="1">
                <a:solidFill>
                  <a:schemeClr val="accent2"/>
                </a:solidFill>
              </a:rPr>
              <a:t>core</a:t>
            </a:r>
          </a:p>
          <a:p>
            <a:pPr algn="ctr"/>
            <a:r>
              <a:rPr lang="es-ES" sz="2400">
                <a:solidFill>
                  <a:schemeClr val="accent2"/>
                </a:solidFill>
              </a:rPr>
              <a:t>Up </a:t>
            </a:r>
            <a:r>
              <a:rPr lang="es-ES" sz="2400" err="1">
                <a:solidFill>
                  <a:schemeClr val="accent2"/>
                </a:solidFill>
              </a:rPr>
              <a:t>to</a:t>
            </a:r>
            <a:r>
              <a:rPr lang="es-ES" sz="2400">
                <a:solidFill>
                  <a:schemeClr val="accent2"/>
                </a:solidFill>
              </a:rPr>
              <a:t> 1.6 fm⁻³</a:t>
            </a:r>
          </a:p>
        </p:txBody>
      </p:sp>
      <p:sp>
        <p:nvSpPr>
          <p:cNvPr id="3" name="CuadroTexto 2">
            <a:extLst>
              <a:ext uri="{FF2B5EF4-FFF2-40B4-BE49-F238E27FC236}">
                <a16:creationId xmlns:a16="http://schemas.microsoft.com/office/drawing/2014/main" id="{7AD752C6-1301-6734-15F4-71CC6AADA302}"/>
              </a:ext>
            </a:extLst>
          </p:cNvPr>
          <p:cNvSpPr txBox="1"/>
          <p:nvPr/>
        </p:nvSpPr>
        <p:spPr>
          <a:xfrm>
            <a:off x="7478280" y="3725789"/>
            <a:ext cx="47171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t>Maybe</a:t>
            </a:r>
            <a:r>
              <a:rPr lang="es-ES"/>
              <a:t> Quark </a:t>
            </a:r>
            <a:r>
              <a:rPr lang="es-ES" err="1"/>
              <a:t>Matter</a:t>
            </a:r>
            <a:r>
              <a:rPr lang="es-ES"/>
              <a:t>?</a:t>
            </a:r>
          </a:p>
          <a:p>
            <a:endParaRPr lang="es-ES"/>
          </a:p>
        </p:txBody>
      </p:sp>
    </p:spTree>
    <p:extLst>
      <p:ext uri="{BB962C8B-B14F-4D97-AF65-F5344CB8AC3E}">
        <p14:creationId xmlns:p14="http://schemas.microsoft.com/office/powerpoint/2010/main" val="368713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B01CA-5BB7-EF5A-26D7-65C9ACACD424}"/>
              </a:ext>
            </a:extLst>
          </p:cNvPr>
          <p:cNvSpPr>
            <a:spLocks noGrp="1"/>
          </p:cNvSpPr>
          <p:nvPr>
            <p:ph type="title"/>
          </p:nvPr>
        </p:nvSpPr>
        <p:spPr/>
        <p:txBody>
          <a:bodyPr/>
          <a:lstStyle/>
          <a:p>
            <a:r>
              <a:rPr lang="es-ES"/>
              <a:t>Maxwell </a:t>
            </a:r>
            <a:r>
              <a:rPr lang="es-ES" err="1"/>
              <a:t>construction</a:t>
            </a:r>
            <a:r>
              <a:rPr lang="es-ES"/>
              <a:t> </a:t>
            </a:r>
            <a:r>
              <a:rPr lang="es-ES" err="1"/>
              <a:t>of</a:t>
            </a:r>
            <a:r>
              <a:rPr lang="es-ES"/>
              <a:t> </a:t>
            </a:r>
            <a:r>
              <a:rPr lang="es-ES" err="1"/>
              <a:t>an</a:t>
            </a:r>
            <a:r>
              <a:rPr lang="es-ES"/>
              <a:t> </a:t>
            </a:r>
            <a:r>
              <a:rPr lang="es-ES" err="1"/>
              <a:t>Hybrid</a:t>
            </a:r>
            <a:r>
              <a:rPr lang="es-ES"/>
              <a:t> </a:t>
            </a:r>
            <a:r>
              <a:rPr lang="es-ES" err="1"/>
              <a:t>eos</a:t>
            </a:r>
          </a:p>
        </p:txBody>
      </p:sp>
      <p:pic>
        <p:nvPicPr>
          <p:cNvPr id="4" name="Marcador de contenido 3" descr="Gráfico, Gráfico de líneas&#10;&#10;El contenido generado por IA puede ser incorrecto.">
            <a:extLst>
              <a:ext uri="{FF2B5EF4-FFF2-40B4-BE49-F238E27FC236}">
                <a16:creationId xmlns:a16="http://schemas.microsoft.com/office/drawing/2014/main" id="{C18A8FD7-7FB1-23CE-22EF-6539A14F598E}"/>
              </a:ext>
            </a:extLst>
          </p:cNvPr>
          <p:cNvPicPr>
            <a:picLocks noGrp="1" noChangeAspect="1"/>
          </p:cNvPicPr>
          <p:nvPr>
            <p:ph idx="1"/>
          </p:nvPr>
        </p:nvPicPr>
        <p:blipFill>
          <a:blip r:embed="rId2"/>
          <a:stretch>
            <a:fillRect/>
          </a:stretch>
        </p:blipFill>
        <p:spPr>
          <a:xfrm>
            <a:off x="1086598" y="3579209"/>
            <a:ext cx="4400540" cy="3042002"/>
          </a:xfrm>
          <a:prstGeom prst="rect">
            <a:avLst/>
          </a:prstGeom>
        </p:spPr>
      </p:pic>
      <p:pic>
        <p:nvPicPr>
          <p:cNvPr id="7" name="Imagen 6">
            <a:extLst>
              <a:ext uri="{FF2B5EF4-FFF2-40B4-BE49-F238E27FC236}">
                <a16:creationId xmlns:a16="http://schemas.microsoft.com/office/drawing/2014/main" id="{B9F450A0-C3BC-C2A9-C7D3-FEA521D809DD}"/>
              </a:ext>
            </a:extLst>
          </p:cNvPr>
          <p:cNvPicPr>
            <a:picLocks noChangeAspect="1"/>
          </p:cNvPicPr>
          <p:nvPr/>
        </p:nvPicPr>
        <p:blipFill>
          <a:blip r:embed="rId3"/>
          <a:stretch>
            <a:fillRect/>
          </a:stretch>
        </p:blipFill>
        <p:spPr>
          <a:xfrm>
            <a:off x="6383077" y="2652204"/>
            <a:ext cx="4540623" cy="950155"/>
          </a:xfrm>
          <a:prstGeom prst="rect">
            <a:avLst/>
          </a:prstGeom>
        </p:spPr>
      </p:pic>
      <p:sp>
        <p:nvSpPr>
          <p:cNvPr id="3" name="CuadroTexto 2">
            <a:extLst>
              <a:ext uri="{FF2B5EF4-FFF2-40B4-BE49-F238E27FC236}">
                <a16:creationId xmlns:a16="http://schemas.microsoft.com/office/drawing/2014/main" id="{4EC66A3E-1E20-5801-8037-25BFA15AFBE5}"/>
              </a:ext>
            </a:extLst>
          </p:cNvPr>
          <p:cNvSpPr txBox="1"/>
          <p:nvPr/>
        </p:nvSpPr>
        <p:spPr>
          <a:xfrm>
            <a:off x="574716" y="2023802"/>
            <a:ext cx="62182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solidFill>
                  <a:schemeClr val="accent2"/>
                </a:solidFill>
              </a:rPr>
              <a:t>Maxwell </a:t>
            </a:r>
            <a:r>
              <a:rPr lang="es-ES" sz="2400" err="1">
                <a:solidFill>
                  <a:schemeClr val="accent2"/>
                </a:solidFill>
              </a:rPr>
              <a:t>Construction</a:t>
            </a:r>
            <a:r>
              <a:rPr lang="es-ES" sz="2400">
                <a:solidFill>
                  <a:schemeClr val="accent2"/>
                </a:solidFill>
              </a:rPr>
              <a:t> </a:t>
            </a:r>
            <a:r>
              <a:rPr lang="es-ES" sz="2400" err="1">
                <a:solidFill>
                  <a:schemeClr val="accent2"/>
                </a:solidFill>
              </a:rPr>
              <a:t>for</a:t>
            </a:r>
            <a:r>
              <a:rPr lang="es-ES" sz="2400">
                <a:solidFill>
                  <a:schemeClr val="accent2"/>
                </a:solidFill>
              </a:rPr>
              <a:t> </a:t>
            </a:r>
            <a:r>
              <a:rPr lang="es-ES" sz="2400" err="1">
                <a:solidFill>
                  <a:schemeClr val="accent2"/>
                </a:solidFill>
              </a:rPr>
              <a:t>phase</a:t>
            </a:r>
            <a:r>
              <a:rPr lang="es-ES" sz="2400">
                <a:solidFill>
                  <a:schemeClr val="accent2"/>
                </a:solidFill>
              </a:rPr>
              <a:t> </a:t>
            </a:r>
            <a:r>
              <a:rPr lang="es-ES" sz="2400" err="1">
                <a:solidFill>
                  <a:schemeClr val="accent2"/>
                </a:solidFill>
              </a:rPr>
              <a:t>transitions</a:t>
            </a:r>
            <a:endParaRPr lang="es-ES" sz="2400">
              <a:solidFill>
                <a:schemeClr val="accent2"/>
              </a:solidFill>
            </a:endParaRPr>
          </a:p>
        </p:txBody>
      </p:sp>
      <p:sp>
        <p:nvSpPr>
          <p:cNvPr id="6" name="CuadroTexto 5">
            <a:extLst>
              <a:ext uri="{FF2B5EF4-FFF2-40B4-BE49-F238E27FC236}">
                <a16:creationId xmlns:a16="http://schemas.microsoft.com/office/drawing/2014/main" id="{17BB8523-138C-5E85-B2B8-B57D339CA4AE}"/>
              </a:ext>
            </a:extLst>
          </p:cNvPr>
          <p:cNvSpPr txBox="1"/>
          <p:nvPr/>
        </p:nvSpPr>
        <p:spPr>
          <a:xfrm>
            <a:off x="854926" y="2657706"/>
            <a:ext cx="53897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s-ES" err="1"/>
              <a:t>Find</a:t>
            </a:r>
            <a:r>
              <a:rPr lang="es-ES"/>
              <a:t> </a:t>
            </a:r>
            <a:r>
              <a:rPr lang="es-ES" err="1"/>
              <a:t>intersection</a:t>
            </a:r>
            <a:r>
              <a:rPr lang="es-ES"/>
              <a:t> </a:t>
            </a:r>
            <a:r>
              <a:rPr lang="es-ES" err="1"/>
              <a:t>point</a:t>
            </a:r>
            <a:r>
              <a:rPr lang="es-ES"/>
              <a:t> </a:t>
            </a:r>
            <a:r>
              <a:rPr lang="es-ES" err="1"/>
              <a:t>of</a:t>
            </a:r>
            <a:r>
              <a:rPr lang="es-ES"/>
              <a:t> </a:t>
            </a:r>
            <a:r>
              <a:rPr lang="es-ES" err="1"/>
              <a:t>both</a:t>
            </a:r>
            <a:r>
              <a:rPr lang="es-ES"/>
              <a:t> </a:t>
            </a:r>
            <a:r>
              <a:rPr lang="es-ES" err="1"/>
              <a:t>functions</a:t>
            </a:r>
            <a:endParaRPr lang="es-ES"/>
          </a:p>
          <a:p>
            <a:pPr marL="342900" indent="-342900">
              <a:buAutoNum type="arabicPeriod"/>
            </a:pPr>
            <a:r>
              <a:rPr lang="es-ES"/>
              <a:t>Compute </a:t>
            </a:r>
            <a:r>
              <a:rPr lang="es-ES" err="1"/>
              <a:t>number</a:t>
            </a:r>
            <a:r>
              <a:rPr lang="es-ES"/>
              <a:t> </a:t>
            </a:r>
            <a:r>
              <a:rPr lang="es-ES" err="1"/>
              <a:t>density</a:t>
            </a:r>
          </a:p>
          <a:p>
            <a:pPr marL="342900" indent="-342900">
              <a:buAutoNum type="arabicPeriod"/>
            </a:pPr>
            <a:r>
              <a:rPr lang="es-ES"/>
              <a:t>Compute </a:t>
            </a:r>
            <a:r>
              <a:rPr lang="es-ES" err="1"/>
              <a:t>energy</a:t>
            </a:r>
            <a:r>
              <a:rPr lang="es-ES"/>
              <a:t> </a:t>
            </a:r>
            <a:r>
              <a:rPr lang="es-ES" err="1"/>
              <a:t>density</a:t>
            </a:r>
          </a:p>
        </p:txBody>
      </p:sp>
      <p:pic>
        <p:nvPicPr>
          <p:cNvPr id="8" name="Imagen 7" descr="Gráfico, Gráfico de líneas&#10;&#10;El contenido generado por IA puede ser incorrecto.">
            <a:extLst>
              <a:ext uri="{FF2B5EF4-FFF2-40B4-BE49-F238E27FC236}">
                <a16:creationId xmlns:a16="http://schemas.microsoft.com/office/drawing/2014/main" id="{7680F4CA-D4A8-F5D9-449E-6B3253BCCDCE}"/>
              </a:ext>
            </a:extLst>
          </p:cNvPr>
          <p:cNvPicPr>
            <a:picLocks noChangeAspect="1"/>
          </p:cNvPicPr>
          <p:nvPr/>
        </p:nvPicPr>
        <p:blipFill>
          <a:blip r:embed="rId4"/>
          <a:stretch>
            <a:fillRect/>
          </a:stretch>
        </p:blipFill>
        <p:spPr>
          <a:xfrm>
            <a:off x="5472833" y="3747999"/>
            <a:ext cx="4855053" cy="3071362"/>
          </a:xfrm>
          <a:prstGeom prst="rect">
            <a:avLst/>
          </a:prstGeom>
        </p:spPr>
      </p:pic>
    </p:spTree>
    <p:extLst>
      <p:ext uri="{BB962C8B-B14F-4D97-AF65-F5344CB8AC3E}">
        <p14:creationId xmlns:p14="http://schemas.microsoft.com/office/powerpoint/2010/main" val="66551835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0</TotalTime>
  <Words>1144</Words>
  <Application>Microsoft Office PowerPoint</Application>
  <PresentationFormat>Widescreen</PresentationFormat>
  <Paragraphs>105</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Calibri</vt:lpstr>
      <vt:lpstr>Cambria Math</vt:lpstr>
      <vt:lpstr>Gill Sans MT</vt:lpstr>
      <vt:lpstr>Wingdings 2</vt:lpstr>
      <vt:lpstr>Dividend</vt:lpstr>
      <vt:lpstr>Physical Inputs for Simulations of Gravitational Wave Emissions from Compact Stars within the Einstein Telescope Detection Range</vt:lpstr>
      <vt:lpstr>What are compact objects?</vt:lpstr>
      <vt:lpstr>What are compact objects?</vt:lpstr>
      <vt:lpstr>Neutron star structure</vt:lpstr>
      <vt:lpstr>Neutron star structure</vt:lpstr>
      <vt:lpstr>Neutron star structure</vt:lpstr>
      <vt:lpstr>Neutron star structure</vt:lpstr>
      <vt:lpstr>Neutron star structure</vt:lpstr>
      <vt:lpstr>Maxwell construction of an Hybrid eos</vt:lpstr>
      <vt:lpstr>Maxwell construction of an Hybrid eos</vt:lpstr>
      <vt:lpstr>Structure equations: Hydrostatic equilibrium</vt:lpstr>
      <vt:lpstr>Mass-Radius Relations for Different Hybrid EoS</vt:lpstr>
      <vt:lpstr>EoS file: Mg=500_01_04 – Representative example of majority</vt:lpstr>
      <vt:lpstr>EoS file: Mg=500_01_07</vt:lpstr>
      <vt:lpstr>EoS file: MG=600_00_06</vt:lpstr>
      <vt:lpstr>Tidal Deformability equations</vt:lpstr>
      <vt:lpstr>Tidal Deformation-Mass Relations for Different Hybrid EoS</vt:lpstr>
      <vt:lpstr>EoS file: Mg=500_03_06 - Representative example of majority</vt:lpstr>
      <vt:lpstr>EoS file: Mg=800_02_06</vt:lpstr>
      <vt:lpstr>EoS file: Mg=600_00_06</vt:lpstr>
      <vt:lpstr>Gravitational Waves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Phillips, Caden</cp:lastModifiedBy>
  <cp:revision>225</cp:revision>
  <dcterms:created xsi:type="dcterms:W3CDTF">2025-07-30T07:40:15Z</dcterms:created>
  <dcterms:modified xsi:type="dcterms:W3CDTF">2025-07-31T20:42:39Z</dcterms:modified>
</cp:coreProperties>
</file>